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15718-F00F-402E-AFD1-8D2FB3FC21A4}" v="342" dt="2020-10-02T07:23:05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9" autoAdjust="0"/>
    <p:restoredTop sz="86455" autoAdjust="0"/>
  </p:normalViewPr>
  <p:slideViewPr>
    <p:cSldViewPr snapToGrid="0" showGuides="1">
      <p:cViewPr>
        <p:scale>
          <a:sx n="107" d="100"/>
          <a:sy n="107" d="100"/>
        </p:scale>
        <p:origin x="-7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6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F07AD-C7FC-4E2C-80F2-9931DC09D20C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BCBFC9-6F75-41DF-9564-388BE3419A19}">
      <dgm:prSet custT="1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pPr algn="l"/>
          <a:r>
            <a:rPr lang="en-US" sz="1200" b="1" i="1" dirty="0" err="1">
              <a:highlight>
                <a:srgbClr val="C0C0C0"/>
              </a:highlight>
            </a:rPr>
            <a:t>Процесс</a:t>
          </a:r>
          <a:r>
            <a:rPr lang="en-US" sz="1200" b="1" i="1" dirty="0">
              <a:highlight>
                <a:srgbClr val="C0C0C0"/>
              </a:highlight>
            </a:rPr>
            <a:t> </a:t>
          </a:r>
          <a:r>
            <a:rPr lang="ru-RU" sz="1200" b="1" i="1" dirty="0">
              <a:highlight>
                <a:srgbClr val="C0C0C0"/>
              </a:highlight>
            </a:rPr>
            <a:t>имплементации</a:t>
          </a:r>
          <a:r>
            <a:rPr lang="en-US" sz="1200" b="1" i="1" dirty="0">
              <a:highlight>
                <a:srgbClr val="C0C0C0"/>
              </a:highlight>
            </a:rPr>
            <a:t> </a:t>
          </a:r>
          <a:r>
            <a:rPr lang="en-US" sz="1200" b="1" i="1" dirty="0" err="1">
              <a:highlight>
                <a:srgbClr val="C0C0C0"/>
              </a:highlight>
            </a:rPr>
            <a:t>нового</a:t>
          </a:r>
          <a:r>
            <a:rPr lang="en-US" sz="1200" b="1" i="1" dirty="0">
              <a:highlight>
                <a:srgbClr val="C0C0C0"/>
              </a:highlight>
            </a:rPr>
            <a:t> </a:t>
          </a:r>
          <a:r>
            <a:rPr lang="en-US" sz="1200" b="1" i="1" dirty="0" err="1">
              <a:highlight>
                <a:srgbClr val="C0C0C0"/>
              </a:highlight>
            </a:rPr>
            <a:t>технологического</a:t>
          </a:r>
          <a:r>
            <a:rPr lang="ru-RU" sz="1200" b="1" i="1" dirty="0">
              <a:highlight>
                <a:srgbClr val="C0C0C0"/>
              </a:highlight>
            </a:rPr>
            <a:t> </a:t>
          </a:r>
          <a:r>
            <a:rPr lang="en-US" sz="1200" b="1" i="1" dirty="0">
              <a:highlight>
                <a:srgbClr val="C0C0C0"/>
              </a:highlight>
            </a:rPr>
            <a:t> </a:t>
          </a:r>
          <a:r>
            <a:rPr lang="en-US" sz="1200" b="1" i="1" dirty="0" err="1">
              <a:highlight>
                <a:srgbClr val="C0C0C0"/>
              </a:highlight>
            </a:rPr>
            <a:t>уклада</a:t>
          </a:r>
          <a:r>
            <a:rPr lang="en-US" sz="1200" b="1" i="1" dirty="0">
              <a:highlight>
                <a:srgbClr val="C0C0C0"/>
              </a:highlight>
            </a:rPr>
            <a:t> </a:t>
          </a:r>
          <a:r>
            <a:rPr lang="ru-RU" sz="1200" b="1" i="1" dirty="0">
              <a:highlight>
                <a:srgbClr val="C0C0C0"/>
              </a:highlight>
            </a:rPr>
            <a:t>      </a:t>
          </a:r>
          <a:r>
            <a:rPr lang="ru-RU" sz="1200" i="1" dirty="0">
              <a:highlight>
                <a:srgbClr val="C0C0C0"/>
              </a:highlight>
            </a:rPr>
            <a:t>требует</a:t>
          </a:r>
          <a:r>
            <a:rPr lang="ru-RU" sz="1200" b="1" i="1" dirty="0">
              <a:highlight>
                <a:srgbClr val="C0C0C0"/>
              </a:highlight>
            </a:rPr>
            <a:t> </a:t>
          </a:r>
          <a:r>
            <a:rPr lang="ru-RU" sz="1200" b="1" i="0" dirty="0">
              <a:highlight>
                <a:srgbClr val="C0C0C0"/>
              </a:highlight>
            </a:rPr>
            <a:t>:</a:t>
          </a:r>
          <a:endParaRPr lang="en-US" sz="1200" i="0" dirty="0">
            <a:highlight>
              <a:srgbClr val="C0C0C0"/>
            </a:highlight>
          </a:endParaRPr>
        </a:p>
      </dgm:t>
    </dgm:pt>
    <dgm:pt modelId="{1C0AB947-D1A3-4F4B-962D-B2FF9A748F20}" type="parTrans" cxnId="{FAE197AE-C33F-47B5-9A76-1CA4360EA8C5}">
      <dgm:prSet/>
      <dgm:spPr/>
      <dgm:t>
        <a:bodyPr/>
        <a:lstStyle/>
        <a:p>
          <a:endParaRPr lang="en-US"/>
        </a:p>
      </dgm:t>
    </dgm:pt>
    <dgm:pt modelId="{407B2A87-1D01-4B04-951C-02EF7A49F769}" type="sibTrans" cxnId="{FAE197AE-C33F-47B5-9A76-1CA4360EA8C5}">
      <dgm:prSet/>
      <dgm:spPr/>
      <dgm:t>
        <a:bodyPr/>
        <a:lstStyle/>
        <a:p>
          <a:endParaRPr lang="en-US"/>
        </a:p>
      </dgm:t>
    </dgm:pt>
    <dgm:pt modelId="{77A57FF5-C55E-41AE-A78A-54EB1D1B60F5}">
      <dgm:prSet/>
      <dgm:spPr/>
      <dgm:t>
        <a:bodyPr/>
        <a:lstStyle/>
        <a:p>
          <a:r>
            <a:rPr lang="ru-RU" dirty="0"/>
            <a:t>-определенности с условиями и</a:t>
          </a:r>
          <a:r>
            <a:rPr lang="en-US" dirty="0"/>
            <a:t> </a:t>
          </a:r>
          <a:r>
            <a:rPr lang="en-US" dirty="0" err="1"/>
            <a:t>предпосылк</a:t>
          </a:r>
          <a:r>
            <a:rPr lang="ru-RU" dirty="0" err="1"/>
            <a:t>ами</a:t>
          </a:r>
          <a:r>
            <a:rPr lang="ru-RU" dirty="0"/>
            <a:t> при</a:t>
          </a:r>
          <a:r>
            <a:rPr lang="en-US" dirty="0"/>
            <a:t> </a:t>
          </a:r>
          <a:r>
            <a:rPr lang="en-US" dirty="0" err="1"/>
            <a:t>формировани</a:t>
          </a:r>
          <a:r>
            <a:rPr lang="ru-RU" dirty="0"/>
            <a:t>и</a:t>
          </a:r>
          <a:r>
            <a:rPr lang="en-US" dirty="0"/>
            <a:t> </a:t>
          </a:r>
          <a:r>
            <a:rPr lang="en-US" dirty="0" err="1"/>
            <a:t>основополагающих</a:t>
          </a:r>
          <a:r>
            <a:rPr lang="en-US" dirty="0"/>
            <a:t>( </a:t>
          </a:r>
          <a:r>
            <a:rPr lang="ru-RU" dirty="0"/>
            <a:t>ключевых</a:t>
          </a:r>
          <a:r>
            <a:rPr lang="en-US" dirty="0"/>
            <a:t>) </a:t>
          </a:r>
          <a:r>
            <a:rPr lang="en-US" dirty="0" err="1"/>
            <a:t>решений</a:t>
          </a:r>
          <a:r>
            <a:rPr lang="ru-RU" dirty="0"/>
            <a:t>,</a:t>
          </a:r>
          <a:r>
            <a:rPr lang="en-US" dirty="0"/>
            <a:t> </a:t>
          </a:r>
          <a:r>
            <a:rPr lang="ru-RU" dirty="0"/>
            <a:t>влияющих на</a:t>
          </a:r>
          <a:r>
            <a:rPr lang="en-US" dirty="0"/>
            <a:t> </a:t>
          </a:r>
          <a:r>
            <a:rPr lang="en-US" dirty="0" err="1"/>
            <a:t>последую</a:t>
          </a:r>
          <a:r>
            <a:rPr lang="ru-RU" dirty="0" err="1"/>
            <a:t>щее</a:t>
          </a:r>
          <a:r>
            <a:rPr lang="en-US" dirty="0"/>
            <a:t>  </a:t>
          </a:r>
          <a:r>
            <a:rPr lang="en-US" dirty="0" err="1"/>
            <a:t>развити</a:t>
          </a:r>
          <a:r>
            <a:rPr lang="ru-RU" dirty="0"/>
            <a:t>е</a:t>
          </a:r>
          <a:r>
            <a:rPr lang="en-US" dirty="0"/>
            <a:t> </a:t>
          </a:r>
          <a:r>
            <a:rPr lang="en-US" dirty="0" err="1"/>
            <a:t>экономики</a:t>
          </a:r>
          <a:r>
            <a:rPr lang="en-US" dirty="0"/>
            <a:t>  </a:t>
          </a:r>
          <a:r>
            <a:rPr lang="en-US" dirty="0" err="1"/>
            <a:t>страны</a:t>
          </a:r>
          <a:r>
            <a:rPr lang="en-US" dirty="0"/>
            <a:t> и </a:t>
          </a:r>
          <a:r>
            <a:rPr lang="en-US" dirty="0" err="1"/>
            <a:t>общества</a:t>
          </a:r>
          <a:r>
            <a:rPr lang="en-US" dirty="0"/>
            <a:t>.  </a:t>
          </a:r>
        </a:p>
      </dgm:t>
    </dgm:pt>
    <dgm:pt modelId="{6B4E7278-9599-4452-B1DA-A444F82A3B6D}" type="parTrans" cxnId="{096AEE79-2E51-4417-B61E-14ED02E8AD9B}">
      <dgm:prSet/>
      <dgm:spPr/>
      <dgm:t>
        <a:bodyPr/>
        <a:lstStyle/>
        <a:p>
          <a:endParaRPr lang="en-US"/>
        </a:p>
      </dgm:t>
    </dgm:pt>
    <dgm:pt modelId="{EB1C0724-B3E0-46EA-BDCB-2AC308B75DDF}" type="sibTrans" cxnId="{096AEE79-2E51-4417-B61E-14ED02E8AD9B}">
      <dgm:prSet/>
      <dgm:spPr/>
      <dgm:t>
        <a:bodyPr/>
        <a:lstStyle/>
        <a:p>
          <a:endParaRPr lang="en-US"/>
        </a:p>
      </dgm:t>
    </dgm:pt>
    <dgm:pt modelId="{0B9A3B92-45E8-4B15-A4B0-6E3BE59D843C}">
      <dgm:prSet/>
      <dgm:spPr/>
      <dgm:t>
        <a:bodyPr/>
        <a:lstStyle/>
        <a:p>
          <a:r>
            <a:rPr lang="ru-RU"/>
            <a:t>-</a:t>
          </a:r>
          <a:r>
            <a:rPr lang="en-US"/>
            <a:t>юридически</a:t>
          </a:r>
          <a:r>
            <a:rPr lang="ru-RU"/>
            <a:t>е</a:t>
          </a:r>
          <a:r>
            <a:rPr lang="en-US"/>
            <a:t>, технологически</a:t>
          </a:r>
          <a:r>
            <a:rPr lang="ru-RU"/>
            <a:t>е</a:t>
          </a:r>
          <a:r>
            <a:rPr lang="en-US"/>
            <a:t>,  </a:t>
          </a:r>
          <a:r>
            <a:rPr lang="ru-RU"/>
            <a:t>финансовые предпосылки</a:t>
          </a:r>
          <a:endParaRPr lang="en-US"/>
        </a:p>
      </dgm:t>
    </dgm:pt>
    <dgm:pt modelId="{15397DD0-0C56-47F1-9FF9-E5DD3C422E4D}" type="parTrans" cxnId="{200EBA61-5B2B-4677-828B-2830F1F7831D}">
      <dgm:prSet/>
      <dgm:spPr/>
      <dgm:t>
        <a:bodyPr/>
        <a:lstStyle/>
        <a:p>
          <a:endParaRPr lang="en-US"/>
        </a:p>
      </dgm:t>
    </dgm:pt>
    <dgm:pt modelId="{D3257AA4-DACF-4FA5-BC41-821580919034}" type="sibTrans" cxnId="{200EBA61-5B2B-4677-828B-2830F1F7831D}">
      <dgm:prSet/>
      <dgm:spPr/>
      <dgm:t>
        <a:bodyPr/>
        <a:lstStyle/>
        <a:p>
          <a:endParaRPr lang="en-US"/>
        </a:p>
      </dgm:t>
    </dgm:pt>
    <dgm:pt modelId="{BFDB9611-1680-48C2-B395-236F26728F9A}">
      <dgm:prSet/>
      <dgm:spPr/>
      <dgm:t>
        <a:bodyPr/>
        <a:lstStyle/>
        <a:p>
          <a:r>
            <a:rPr lang="ru-RU" dirty="0"/>
            <a:t>-</a:t>
          </a:r>
          <a:r>
            <a:rPr lang="en-US" dirty="0"/>
            <a:t> </a:t>
          </a:r>
          <a:r>
            <a:rPr lang="ru-RU" dirty="0"/>
            <a:t>из них</a:t>
          </a:r>
          <a:r>
            <a:rPr lang="en-US" dirty="0"/>
            <a:t>  </a:t>
          </a:r>
          <a:r>
            <a:rPr lang="en-US" dirty="0" err="1"/>
            <a:t>вытекают</a:t>
          </a:r>
          <a:r>
            <a:rPr lang="ru-RU" dirty="0"/>
            <a:t> расчетные, платежные, стоимостные,</a:t>
          </a:r>
          <a:r>
            <a:rPr lang="en-US" dirty="0"/>
            <a:t> </a:t>
          </a:r>
          <a:r>
            <a:rPr lang="en-US" dirty="0" err="1"/>
            <a:t>инвестиционные</a:t>
          </a:r>
          <a:r>
            <a:rPr lang="ru-RU" dirty="0"/>
            <a:t>  предпосылки</a:t>
          </a:r>
          <a:endParaRPr lang="en-US" dirty="0"/>
        </a:p>
      </dgm:t>
    </dgm:pt>
    <dgm:pt modelId="{0540021B-F14C-4BAD-8429-3324932C565C}" type="parTrans" cxnId="{F7C126ED-48EF-41A3-B648-546D8DE08C5F}">
      <dgm:prSet/>
      <dgm:spPr/>
      <dgm:t>
        <a:bodyPr/>
        <a:lstStyle/>
        <a:p>
          <a:endParaRPr lang="en-US"/>
        </a:p>
      </dgm:t>
    </dgm:pt>
    <dgm:pt modelId="{0957C612-A5E3-42C5-9405-0693ABCE8A73}" type="sibTrans" cxnId="{F7C126ED-48EF-41A3-B648-546D8DE08C5F}">
      <dgm:prSet/>
      <dgm:spPr/>
      <dgm:t>
        <a:bodyPr/>
        <a:lstStyle/>
        <a:p>
          <a:endParaRPr lang="en-US"/>
        </a:p>
      </dgm:t>
    </dgm:pt>
    <dgm:pt modelId="{49A320F5-3319-4E3B-8D38-18F3E08334D8}">
      <dgm:prSet/>
      <dgm:spPr/>
      <dgm:t>
        <a:bodyPr/>
        <a:lstStyle/>
        <a:p>
          <a:r>
            <a:rPr lang="ru-RU" dirty="0"/>
            <a:t>-</a:t>
          </a:r>
          <a:r>
            <a:rPr lang="en-US" dirty="0" err="1"/>
            <a:t>культур</a:t>
          </a:r>
          <a:r>
            <a:rPr lang="ru-RU" dirty="0"/>
            <a:t>но-</a:t>
          </a:r>
          <a:r>
            <a:rPr lang="en-US" dirty="0" err="1"/>
            <a:t>нравственные</a:t>
          </a:r>
          <a:r>
            <a:rPr lang="ru-RU" dirty="0"/>
            <a:t>,  иные условия и неписанные правила </a:t>
          </a:r>
          <a:r>
            <a:rPr lang="en-US" dirty="0" err="1"/>
            <a:t>необходим</a:t>
          </a:r>
          <a:r>
            <a:rPr lang="ru-RU" dirty="0"/>
            <a:t>ость которых  не очевидна</a:t>
          </a:r>
          <a:r>
            <a:rPr lang="en-US" dirty="0"/>
            <a:t> для  </a:t>
          </a:r>
          <a:r>
            <a:rPr lang="en-US" dirty="0" err="1"/>
            <a:t>развития</a:t>
          </a:r>
          <a:r>
            <a:rPr lang="en-US" dirty="0"/>
            <a:t>  </a:t>
          </a:r>
          <a:r>
            <a:rPr lang="ru-RU" dirty="0"/>
            <a:t>отраслей</a:t>
          </a:r>
          <a:r>
            <a:rPr lang="en-US" dirty="0"/>
            <a:t>.</a:t>
          </a:r>
        </a:p>
      </dgm:t>
    </dgm:pt>
    <dgm:pt modelId="{7958A3CD-AABD-420B-81EB-EC7505231C07}" type="parTrans" cxnId="{2DEFDC29-E20A-45A9-B612-49E8056FB5C0}">
      <dgm:prSet/>
      <dgm:spPr/>
      <dgm:t>
        <a:bodyPr/>
        <a:lstStyle/>
        <a:p>
          <a:endParaRPr lang="en-US"/>
        </a:p>
      </dgm:t>
    </dgm:pt>
    <dgm:pt modelId="{79E9E6B3-153D-4199-BF97-99F8A3B4EE56}" type="sibTrans" cxnId="{2DEFDC29-E20A-45A9-B612-49E8056FB5C0}">
      <dgm:prSet/>
      <dgm:spPr/>
      <dgm:t>
        <a:bodyPr/>
        <a:lstStyle/>
        <a:p>
          <a:endParaRPr lang="en-US"/>
        </a:p>
      </dgm:t>
    </dgm:pt>
    <dgm:pt modelId="{41666D30-7218-45C9-9829-1F093D873F9C}">
      <dgm:prSet/>
      <dgm:spPr/>
      <dgm:t>
        <a:bodyPr/>
        <a:lstStyle/>
        <a:p>
          <a:r>
            <a:rPr lang="ru-RU"/>
            <a:t>-</a:t>
          </a:r>
          <a:r>
            <a:rPr lang="en-US"/>
            <a:t> </a:t>
          </a:r>
          <a:r>
            <a:rPr lang="ru-RU"/>
            <a:t>Т</a:t>
          </a:r>
          <a:r>
            <a:rPr lang="en-US"/>
            <a:t>ребуется безусловное сочетание всех трех сред</a:t>
          </a:r>
          <a:r>
            <a:rPr lang="ru-RU"/>
            <a:t>, ф</a:t>
          </a:r>
          <a:r>
            <a:rPr lang="en-US"/>
            <a:t>ормирующих </a:t>
          </a:r>
          <a:r>
            <a:rPr lang="ru-RU"/>
            <a:t>     необходимые </a:t>
          </a:r>
          <a:r>
            <a:rPr lang="en-US"/>
            <a:t>предпосылки для </a:t>
          </a:r>
          <a:r>
            <a:rPr lang="ru-RU"/>
            <a:t>   </a:t>
          </a:r>
          <a:r>
            <a:rPr lang="en-US"/>
            <a:t>ин</a:t>
          </a:r>
          <a:r>
            <a:rPr lang="ru-RU"/>
            <a:t>в</a:t>
          </a:r>
          <a:r>
            <a:rPr lang="en-US"/>
            <a:t>естиций.</a:t>
          </a:r>
        </a:p>
      </dgm:t>
    </dgm:pt>
    <dgm:pt modelId="{D81CA4D4-29E3-4EFE-ACF1-6D6A65768B2D}" type="parTrans" cxnId="{716D116B-8C0F-4584-A076-B1220705EA2F}">
      <dgm:prSet/>
      <dgm:spPr/>
      <dgm:t>
        <a:bodyPr/>
        <a:lstStyle/>
        <a:p>
          <a:endParaRPr lang="en-US"/>
        </a:p>
      </dgm:t>
    </dgm:pt>
    <dgm:pt modelId="{FED13B27-EDD9-4162-8690-3A9464E96EF2}" type="sibTrans" cxnId="{716D116B-8C0F-4584-A076-B1220705EA2F}">
      <dgm:prSet/>
      <dgm:spPr/>
      <dgm:t>
        <a:bodyPr/>
        <a:lstStyle/>
        <a:p>
          <a:endParaRPr lang="en-US"/>
        </a:p>
      </dgm:t>
    </dgm:pt>
    <dgm:pt modelId="{699878F0-5F51-4FF5-B8D6-66F460DA30DF}" type="pres">
      <dgm:prSet presAssocID="{A80F07AD-C7FC-4E2C-80F2-9931DC09D2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B133E-635C-4A3A-9813-3834B7642DC0}" type="pres">
      <dgm:prSet presAssocID="{8BBCBFC9-6F75-41DF-9564-388BE3419A19}" presName="node" presStyleLbl="node1" presStyleIdx="0" presStyleCnt="6" custLinFactNeighborX="3539" custLinFactNeighborY="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B2E99-6B48-454A-A47A-FEE7EB661108}" type="pres">
      <dgm:prSet presAssocID="{407B2A87-1D01-4B04-951C-02EF7A49F76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B9A9C29-024F-45BA-A127-642EE7A24634}" type="pres">
      <dgm:prSet presAssocID="{407B2A87-1D01-4B04-951C-02EF7A49F769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B00855E9-5614-4C0A-BF36-CE1F6DDC3811}" type="pres">
      <dgm:prSet presAssocID="{77A57FF5-C55E-41AE-A78A-54EB1D1B60F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9FE9D-5697-4FF0-B4B0-09EBAD25C137}" type="pres">
      <dgm:prSet presAssocID="{EB1C0724-B3E0-46EA-BDCB-2AC308B75DD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4CD5C32-28C6-4521-ABEA-9BD15C5450F6}" type="pres">
      <dgm:prSet presAssocID="{EB1C0724-B3E0-46EA-BDCB-2AC308B75DDF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9690B394-3110-4776-9B23-8508815B2F7E}" type="pres">
      <dgm:prSet presAssocID="{0B9A3B92-45E8-4B15-A4B0-6E3BE59D84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DA4FA-39FD-49D8-9555-F7FC6156BEB8}" type="pres">
      <dgm:prSet presAssocID="{D3257AA4-DACF-4FA5-BC41-82158091903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6773113-6AAF-4FA9-8B17-8E6D749F8A37}" type="pres">
      <dgm:prSet presAssocID="{D3257AA4-DACF-4FA5-BC41-821580919034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103CF56F-0E95-4ABE-8D43-8A0A9E77BED6}" type="pres">
      <dgm:prSet presAssocID="{BFDB9611-1680-48C2-B395-236F26728F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3396F-EE76-46E9-950E-16A628F609CD}" type="pres">
      <dgm:prSet presAssocID="{0957C612-A5E3-42C5-9405-0693ABCE8A7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C0B91C4-CFA4-44BC-8460-627D41AB7844}" type="pres">
      <dgm:prSet presAssocID="{0957C612-A5E3-42C5-9405-0693ABCE8A73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92362DAD-2CA4-40DA-AD1D-1A9F8ADE8481}" type="pres">
      <dgm:prSet presAssocID="{49A320F5-3319-4E3B-8D38-18F3E08334D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F294-9237-4F7C-9731-765A46D888DF}" type="pres">
      <dgm:prSet presAssocID="{79E9E6B3-153D-4199-BF97-99F8A3B4EE56}" presName="sibTrans" presStyleLbl="sibTrans1D1" presStyleIdx="4" presStyleCnt="5"/>
      <dgm:spPr/>
      <dgm:t>
        <a:bodyPr/>
        <a:lstStyle/>
        <a:p>
          <a:endParaRPr lang="ru-RU"/>
        </a:p>
      </dgm:t>
    </dgm:pt>
    <dgm:pt modelId="{B9A01E36-C7B0-4914-A391-E60276212FFF}" type="pres">
      <dgm:prSet presAssocID="{79E9E6B3-153D-4199-BF97-99F8A3B4EE56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3AA56E36-DB74-4C70-8F12-932882E73103}" type="pres">
      <dgm:prSet presAssocID="{41666D30-7218-45C9-9829-1F093D873F9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82A12-57AB-4351-B738-B8794AA66A6B}" type="presOf" srcId="{0957C612-A5E3-42C5-9405-0693ABCE8A73}" destId="{CAA3396F-EE76-46E9-950E-16A628F609CD}" srcOrd="0" destOrd="0" presId="urn:microsoft.com/office/officeart/2016/7/layout/RepeatingBendingProcessNew"/>
    <dgm:cxn modelId="{63902D30-F6C4-4969-82E3-9B89E2585D01}" type="presOf" srcId="{79E9E6B3-153D-4199-BF97-99F8A3B4EE56}" destId="{B9A01E36-C7B0-4914-A391-E60276212FFF}" srcOrd="1" destOrd="0" presId="urn:microsoft.com/office/officeart/2016/7/layout/RepeatingBendingProcessNew"/>
    <dgm:cxn modelId="{ADB53D0E-56FE-4B63-AEEA-D6BD6F554A6E}" type="presOf" srcId="{49A320F5-3319-4E3B-8D38-18F3E08334D8}" destId="{92362DAD-2CA4-40DA-AD1D-1A9F8ADE8481}" srcOrd="0" destOrd="0" presId="urn:microsoft.com/office/officeart/2016/7/layout/RepeatingBendingProcessNew"/>
    <dgm:cxn modelId="{D7580D45-D31C-472B-8D22-6486F2349C8D}" type="presOf" srcId="{79E9E6B3-153D-4199-BF97-99F8A3B4EE56}" destId="{77E7F294-9237-4F7C-9731-765A46D888DF}" srcOrd="0" destOrd="0" presId="urn:microsoft.com/office/officeart/2016/7/layout/RepeatingBendingProcessNew"/>
    <dgm:cxn modelId="{EA31B295-1E17-4342-83A7-545D82155925}" type="presOf" srcId="{BFDB9611-1680-48C2-B395-236F26728F9A}" destId="{103CF56F-0E95-4ABE-8D43-8A0A9E77BED6}" srcOrd="0" destOrd="0" presId="urn:microsoft.com/office/officeart/2016/7/layout/RepeatingBendingProcessNew"/>
    <dgm:cxn modelId="{54C28DBC-1280-4CD0-A93E-D609CA6D79B9}" type="presOf" srcId="{D3257AA4-DACF-4FA5-BC41-821580919034}" destId="{45FDA4FA-39FD-49D8-9555-F7FC6156BEB8}" srcOrd="0" destOrd="0" presId="urn:microsoft.com/office/officeart/2016/7/layout/RepeatingBendingProcessNew"/>
    <dgm:cxn modelId="{FF45423A-B8B1-4173-AB18-E8C4D9519DD0}" type="presOf" srcId="{0B9A3B92-45E8-4B15-A4B0-6E3BE59D843C}" destId="{9690B394-3110-4776-9B23-8508815B2F7E}" srcOrd="0" destOrd="0" presId="urn:microsoft.com/office/officeart/2016/7/layout/RepeatingBendingProcessNew"/>
    <dgm:cxn modelId="{3A7ABCC0-A414-4B4F-BAAC-D37F9F3866DC}" type="presOf" srcId="{0957C612-A5E3-42C5-9405-0693ABCE8A73}" destId="{3C0B91C4-CFA4-44BC-8460-627D41AB7844}" srcOrd="1" destOrd="0" presId="urn:microsoft.com/office/officeart/2016/7/layout/RepeatingBendingProcessNew"/>
    <dgm:cxn modelId="{63107F08-BA34-440A-9EB9-46F0911DEBAE}" type="presOf" srcId="{407B2A87-1D01-4B04-951C-02EF7A49F769}" destId="{2B9A9C29-024F-45BA-A127-642EE7A24634}" srcOrd="1" destOrd="0" presId="urn:microsoft.com/office/officeart/2016/7/layout/RepeatingBendingProcessNew"/>
    <dgm:cxn modelId="{B62F6BD1-CA70-4EA5-8672-07259F639E8F}" type="presOf" srcId="{407B2A87-1D01-4B04-951C-02EF7A49F769}" destId="{4BBB2E99-6B48-454A-A47A-FEE7EB661108}" srcOrd="0" destOrd="0" presId="urn:microsoft.com/office/officeart/2016/7/layout/RepeatingBendingProcessNew"/>
    <dgm:cxn modelId="{FAE197AE-C33F-47B5-9A76-1CA4360EA8C5}" srcId="{A80F07AD-C7FC-4E2C-80F2-9931DC09D20C}" destId="{8BBCBFC9-6F75-41DF-9564-388BE3419A19}" srcOrd="0" destOrd="0" parTransId="{1C0AB947-D1A3-4F4B-962D-B2FF9A748F20}" sibTransId="{407B2A87-1D01-4B04-951C-02EF7A49F769}"/>
    <dgm:cxn modelId="{ADB14B73-A2FA-4B8F-BFEE-1B733D5A26F5}" type="presOf" srcId="{EB1C0724-B3E0-46EA-BDCB-2AC308B75DDF}" destId="{8CF9FE9D-5697-4FF0-B4B0-09EBAD25C137}" srcOrd="0" destOrd="0" presId="urn:microsoft.com/office/officeart/2016/7/layout/RepeatingBendingProcessNew"/>
    <dgm:cxn modelId="{2DEFDC29-E20A-45A9-B612-49E8056FB5C0}" srcId="{A80F07AD-C7FC-4E2C-80F2-9931DC09D20C}" destId="{49A320F5-3319-4E3B-8D38-18F3E08334D8}" srcOrd="4" destOrd="0" parTransId="{7958A3CD-AABD-420B-81EB-EC7505231C07}" sibTransId="{79E9E6B3-153D-4199-BF97-99F8A3B4EE56}"/>
    <dgm:cxn modelId="{89EC5584-9B80-411D-A454-A593EE2DFEE6}" type="presOf" srcId="{A80F07AD-C7FC-4E2C-80F2-9931DC09D20C}" destId="{699878F0-5F51-4FF5-B8D6-66F460DA30DF}" srcOrd="0" destOrd="0" presId="urn:microsoft.com/office/officeart/2016/7/layout/RepeatingBendingProcessNew"/>
    <dgm:cxn modelId="{B859C6A2-F3B2-4133-B12B-378D71F2C9F2}" type="presOf" srcId="{EB1C0724-B3E0-46EA-BDCB-2AC308B75DDF}" destId="{D4CD5C32-28C6-4521-ABEA-9BD15C5450F6}" srcOrd="1" destOrd="0" presId="urn:microsoft.com/office/officeart/2016/7/layout/RepeatingBendingProcessNew"/>
    <dgm:cxn modelId="{47C11C0C-2E1D-4A6C-9AB8-A2DDAF2C9D13}" type="presOf" srcId="{41666D30-7218-45C9-9829-1F093D873F9C}" destId="{3AA56E36-DB74-4C70-8F12-932882E73103}" srcOrd="0" destOrd="0" presId="urn:microsoft.com/office/officeart/2016/7/layout/RepeatingBendingProcessNew"/>
    <dgm:cxn modelId="{F7C126ED-48EF-41A3-B648-546D8DE08C5F}" srcId="{A80F07AD-C7FC-4E2C-80F2-9931DC09D20C}" destId="{BFDB9611-1680-48C2-B395-236F26728F9A}" srcOrd="3" destOrd="0" parTransId="{0540021B-F14C-4BAD-8429-3324932C565C}" sibTransId="{0957C612-A5E3-42C5-9405-0693ABCE8A73}"/>
    <dgm:cxn modelId="{716D116B-8C0F-4584-A076-B1220705EA2F}" srcId="{A80F07AD-C7FC-4E2C-80F2-9931DC09D20C}" destId="{41666D30-7218-45C9-9829-1F093D873F9C}" srcOrd="5" destOrd="0" parTransId="{D81CA4D4-29E3-4EFE-ACF1-6D6A65768B2D}" sibTransId="{FED13B27-EDD9-4162-8690-3A9464E96EF2}"/>
    <dgm:cxn modelId="{9CCD44D4-A661-4A9D-BE00-732AD1448F62}" type="presOf" srcId="{77A57FF5-C55E-41AE-A78A-54EB1D1B60F5}" destId="{B00855E9-5614-4C0A-BF36-CE1F6DDC3811}" srcOrd="0" destOrd="0" presId="urn:microsoft.com/office/officeart/2016/7/layout/RepeatingBendingProcessNew"/>
    <dgm:cxn modelId="{D92F6ED4-6AB8-4E0D-8A0B-B54302000149}" type="presOf" srcId="{D3257AA4-DACF-4FA5-BC41-821580919034}" destId="{66773113-6AAF-4FA9-8B17-8E6D749F8A37}" srcOrd="1" destOrd="0" presId="urn:microsoft.com/office/officeart/2016/7/layout/RepeatingBendingProcessNew"/>
    <dgm:cxn modelId="{436307BF-6150-4CFE-A4E4-ED231695EFB8}" type="presOf" srcId="{8BBCBFC9-6F75-41DF-9564-388BE3419A19}" destId="{C36B133E-635C-4A3A-9813-3834B7642DC0}" srcOrd="0" destOrd="0" presId="urn:microsoft.com/office/officeart/2016/7/layout/RepeatingBendingProcessNew"/>
    <dgm:cxn modelId="{096AEE79-2E51-4417-B61E-14ED02E8AD9B}" srcId="{A80F07AD-C7FC-4E2C-80F2-9931DC09D20C}" destId="{77A57FF5-C55E-41AE-A78A-54EB1D1B60F5}" srcOrd="1" destOrd="0" parTransId="{6B4E7278-9599-4452-B1DA-A444F82A3B6D}" sibTransId="{EB1C0724-B3E0-46EA-BDCB-2AC308B75DDF}"/>
    <dgm:cxn modelId="{200EBA61-5B2B-4677-828B-2830F1F7831D}" srcId="{A80F07AD-C7FC-4E2C-80F2-9931DC09D20C}" destId="{0B9A3B92-45E8-4B15-A4B0-6E3BE59D843C}" srcOrd="2" destOrd="0" parTransId="{15397DD0-0C56-47F1-9FF9-E5DD3C422E4D}" sibTransId="{D3257AA4-DACF-4FA5-BC41-821580919034}"/>
    <dgm:cxn modelId="{5924743D-B70C-40B6-9B04-F3A65E999CAA}" type="presParOf" srcId="{699878F0-5F51-4FF5-B8D6-66F460DA30DF}" destId="{C36B133E-635C-4A3A-9813-3834B7642DC0}" srcOrd="0" destOrd="0" presId="urn:microsoft.com/office/officeart/2016/7/layout/RepeatingBendingProcessNew"/>
    <dgm:cxn modelId="{1DD811FE-6668-49E6-B97D-E24DEE264590}" type="presParOf" srcId="{699878F0-5F51-4FF5-B8D6-66F460DA30DF}" destId="{4BBB2E99-6B48-454A-A47A-FEE7EB661108}" srcOrd="1" destOrd="0" presId="urn:microsoft.com/office/officeart/2016/7/layout/RepeatingBendingProcessNew"/>
    <dgm:cxn modelId="{0B2ABB3F-015A-40E0-BD4E-659B8354610B}" type="presParOf" srcId="{4BBB2E99-6B48-454A-A47A-FEE7EB661108}" destId="{2B9A9C29-024F-45BA-A127-642EE7A24634}" srcOrd="0" destOrd="0" presId="urn:microsoft.com/office/officeart/2016/7/layout/RepeatingBendingProcessNew"/>
    <dgm:cxn modelId="{39DEB4FA-7763-4371-BC32-266639210D01}" type="presParOf" srcId="{699878F0-5F51-4FF5-B8D6-66F460DA30DF}" destId="{B00855E9-5614-4C0A-BF36-CE1F6DDC3811}" srcOrd="2" destOrd="0" presId="urn:microsoft.com/office/officeart/2016/7/layout/RepeatingBendingProcessNew"/>
    <dgm:cxn modelId="{61B91863-91BD-430C-A08C-D018030A798D}" type="presParOf" srcId="{699878F0-5F51-4FF5-B8D6-66F460DA30DF}" destId="{8CF9FE9D-5697-4FF0-B4B0-09EBAD25C137}" srcOrd="3" destOrd="0" presId="urn:microsoft.com/office/officeart/2016/7/layout/RepeatingBendingProcessNew"/>
    <dgm:cxn modelId="{B97DB7C0-1B98-4D53-8B13-C76EC1E44B34}" type="presParOf" srcId="{8CF9FE9D-5697-4FF0-B4B0-09EBAD25C137}" destId="{D4CD5C32-28C6-4521-ABEA-9BD15C5450F6}" srcOrd="0" destOrd="0" presId="urn:microsoft.com/office/officeart/2016/7/layout/RepeatingBendingProcessNew"/>
    <dgm:cxn modelId="{493A4E62-A31B-4213-B367-364706063D7F}" type="presParOf" srcId="{699878F0-5F51-4FF5-B8D6-66F460DA30DF}" destId="{9690B394-3110-4776-9B23-8508815B2F7E}" srcOrd="4" destOrd="0" presId="urn:microsoft.com/office/officeart/2016/7/layout/RepeatingBendingProcessNew"/>
    <dgm:cxn modelId="{9C3AAD67-A9BE-4ABC-AAC3-D519A2B37B97}" type="presParOf" srcId="{699878F0-5F51-4FF5-B8D6-66F460DA30DF}" destId="{45FDA4FA-39FD-49D8-9555-F7FC6156BEB8}" srcOrd="5" destOrd="0" presId="urn:microsoft.com/office/officeart/2016/7/layout/RepeatingBendingProcessNew"/>
    <dgm:cxn modelId="{BA103514-CC27-4F01-B32F-60242FB4B987}" type="presParOf" srcId="{45FDA4FA-39FD-49D8-9555-F7FC6156BEB8}" destId="{66773113-6AAF-4FA9-8B17-8E6D749F8A37}" srcOrd="0" destOrd="0" presId="urn:microsoft.com/office/officeart/2016/7/layout/RepeatingBendingProcessNew"/>
    <dgm:cxn modelId="{ACBEE297-6266-4F03-BBFA-27BDF1F8A261}" type="presParOf" srcId="{699878F0-5F51-4FF5-B8D6-66F460DA30DF}" destId="{103CF56F-0E95-4ABE-8D43-8A0A9E77BED6}" srcOrd="6" destOrd="0" presId="urn:microsoft.com/office/officeart/2016/7/layout/RepeatingBendingProcessNew"/>
    <dgm:cxn modelId="{9AE591E8-035C-44C5-B2B9-B76E3DFA0ED0}" type="presParOf" srcId="{699878F0-5F51-4FF5-B8D6-66F460DA30DF}" destId="{CAA3396F-EE76-46E9-950E-16A628F609CD}" srcOrd="7" destOrd="0" presId="urn:microsoft.com/office/officeart/2016/7/layout/RepeatingBendingProcessNew"/>
    <dgm:cxn modelId="{DB479113-A72F-4EBF-87EE-82B478A5BBCB}" type="presParOf" srcId="{CAA3396F-EE76-46E9-950E-16A628F609CD}" destId="{3C0B91C4-CFA4-44BC-8460-627D41AB7844}" srcOrd="0" destOrd="0" presId="urn:microsoft.com/office/officeart/2016/7/layout/RepeatingBendingProcessNew"/>
    <dgm:cxn modelId="{43CF1664-2395-462D-BCF7-E01F4A13E64C}" type="presParOf" srcId="{699878F0-5F51-4FF5-B8D6-66F460DA30DF}" destId="{92362DAD-2CA4-40DA-AD1D-1A9F8ADE8481}" srcOrd="8" destOrd="0" presId="urn:microsoft.com/office/officeart/2016/7/layout/RepeatingBendingProcessNew"/>
    <dgm:cxn modelId="{329F68A3-5CD8-42A4-AB73-197348A5A075}" type="presParOf" srcId="{699878F0-5F51-4FF5-B8D6-66F460DA30DF}" destId="{77E7F294-9237-4F7C-9731-765A46D888DF}" srcOrd="9" destOrd="0" presId="urn:microsoft.com/office/officeart/2016/7/layout/RepeatingBendingProcessNew"/>
    <dgm:cxn modelId="{0FDE686D-C5D5-4DA1-B5C7-6C8D03058354}" type="presParOf" srcId="{77E7F294-9237-4F7C-9731-765A46D888DF}" destId="{B9A01E36-C7B0-4914-A391-E60276212FFF}" srcOrd="0" destOrd="0" presId="urn:microsoft.com/office/officeart/2016/7/layout/RepeatingBendingProcessNew"/>
    <dgm:cxn modelId="{C710EAE7-994A-4F85-B649-389906B8F73D}" type="presParOf" srcId="{699878F0-5F51-4FF5-B8D6-66F460DA30DF}" destId="{3AA56E36-DB74-4C70-8F12-932882E7310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65314-5DD6-4AF6-BD20-4B91CA283BB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E84AA-4168-42B7-BFB3-06A7ADFB4297}">
      <dgm:prSet/>
      <dgm:spPr/>
      <dgm:t>
        <a:bodyPr/>
        <a:lstStyle/>
        <a:p>
          <a:endParaRPr lang="ru-RU"/>
        </a:p>
      </dgm:t>
    </dgm:pt>
    <dgm:pt modelId="{83083D5D-2E21-47D3-BA58-3834966A7A10}" type="parTrans" cxnId="{1A44B5E9-9296-42B3-BC2E-B83151B662D8}">
      <dgm:prSet/>
      <dgm:spPr/>
      <dgm:t>
        <a:bodyPr/>
        <a:lstStyle/>
        <a:p>
          <a:endParaRPr lang="ru-RU"/>
        </a:p>
      </dgm:t>
    </dgm:pt>
    <dgm:pt modelId="{6B4EDE5A-6AA2-4CAA-862D-4801BC1FB0A3}" type="sibTrans" cxnId="{1A44B5E9-9296-42B3-BC2E-B83151B662D8}">
      <dgm:prSet/>
      <dgm:spPr/>
      <dgm:t>
        <a:bodyPr/>
        <a:lstStyle/>
        <a:p>
          <a:endParaRPr lang="ru-RU"/>
        </a:p>
      </dgm:t>
    </dgm:pt>
    <dgm:pt modelId="{E7DE7B9C-89E8-4BB7-89EB-8EB5904F02CB}">
      <dgm:prSet/>
      <dgm:spPr/>
      <dgm:t>
        <a:bodyPr/>
        <a:lstStyle/>
        <a:p>
          <a:r>
            <a:rPr lang="en-US" b="1" u="sng"/>
            <a:t>1. Формировани</a:t>
          </a:r>
          <a:r>
            <a:rPr lang="ru-RU" b="1" u="sng"/>
            <a:t>е </a:t>
          </a:r>
          <a:r>
            <a:rPr lang="en-US" b="1" u="sng"/>
            <a:t>инструментов, обеспечивающих платежную инфраструктуру</a:t>
          </a:r>
          <a:endParaRPr lang="ru-RU"/>
        </a:p>
      </dgm:t>
    </dgm:pt>
    <dgm:pt modelId="{9071188C-D6D4-4B10-A1D7-2346DB64BAA4}" type="parTrans" cxnId="{CBD9275B-CA0C-45BC-87F1-9941E84F2FC6}">
      <dgm:prSet/>
      <dgm:spPr/>
      <dgm:t>
        <a:bodyPr/>
        <a:lstStyle/>
        <a:p>
          <a:endParaRPr lang="ru-RU"/>
        </a:p>
      </dgm:t>
    </dgm:pt>
    <dgm:pt modelId="{7CDD55A0-EAEA-4B74-96E1-A878A61FB070}" type="sibTrans" cxnId="{CBD9275B-CA0C-45BC-87F1-9941E84F2FC6}">
      <dgm:prSet/>
      <dgm:spPr/>
      <dgm:t>
        <a:bodyPr/>
        <a:lstStyle/>
        <a:p>
          <a:endParaRPr lang="ru-RU"/>
        </a:p>
      </dgm:t>
    </dgm:pt>
    <dgm:pt modelId="{6BB22C01-C629-4BF9-9CD2-B950DB787BE4}">
      <dgm:prSet/>
      <dgm:spPr/>
      <dgm:t>
        <a:bodyPr/>
        <a:lstStyle/>
        <a:p>
          <a:r>
            <a:rPr lang="en-US" b="1" u="sng"/>
            <a:t>2.  </a:t>
          </a:r>
          <a:r>
            <a:rPr lang="ru-RU" b="1" u="sng"/>
            <a:t>У</a:t>
          </a:r>
          <a:r>
            <a:rPr lang="en-US" b="1" u="sng"/>
            <a:t>словия накопления денежного капитала, его сохранность и  устойчивость от девальвации</a:t>
          </a:r>
          <a:r>
            <a:rPr lang="ru-RU" b="1" u="sng"/>
            <a:t>,</a:t>
          </a:r>
          <a:r>
            <a:rPr lang="en-US" b="1" u="sng"/>
            <a:t> требует фундаментальных теоретических  решений , выработанных на основе общественно</a:t>
          </a:r>
          <a:r>
            <a:rPr lang="ru-RU" b="1" u="sng"/>
            <a:t>го</a:t>
          </a:r>
          <a:r>
            <a:rPr lang="en-US" b="1" u="sng"/>
            <a:t> компромиса</a:t>
          </a:r>
          <a:r>
            <a:rPr lang="ru-RU" b="1" u="sng"/>
            <a:t> и научного подхода </a:t>
          </a:r>
          <a:endParaRPr lang="ru-RU"/>
        </a:p>
      </dgm:t>
    </dgm:pt>
    <dgm:pt modelId="{CCCB204C-1CE6-47C5-B20D-46D1EC3048A8}" type="parTrans" cxnId="{F8B4930E-E53A-4286-9791-FDC1A994636D}">
      <dgm:prSet/>
      <dgm:spPr/>
      <dgm:t>
        <a:bodyPr/>
        <a:lstStyle/>
        <a:p>
          <a:endParaRPr lang="ru-RU"/>
        </a:p>
      </dgm:t>
    </dgm:pt>
    <dgm:pt modelId="{B8254028-8C6A-4981-8EED-10F308EA2665}" type="sibTrans" cxnId="{F8B4930E-E53A-4286-9791-FDC1A994636D}">
      <dgm:prSet/>
      <dgm:spPr/>
      <dgm:t>
        <a:bodyPr/>
        <a:lstStyle/>
        <a:p>
          <a:endParaRPr lang="ru-RU"/>
        </a:p>
      </dgm:t>
    </dgm:pt>
    <dgm:pt modelId="{02C1ADFE-6BA6-4FAD-973F-46F4D764BACA}">
      <dgm:prSet/>
      <dgm:spPr/>
      <dgm:t>
        <a:bodyPr/>
        <a:lstStyle/>
        <a:p>
          <a:r>
            <a:rPr lang="en-US" b="1" u="sng"/>
            <a:t>3. </a:t>
          </a:r>
          <a:r>
            <a:rPr lang="ru-RU" b="1" u="sng"/>
            <a:t>Моделирование</a:t>
          </a:r>
          <a:r>
            <a:rPr lang="en-US" b="1" u="sng"/>
            <a:t>, основ</a:t>
          </a:r>
          <a:r>
            <a:rPr lang="ru-RU" b="1" u="sng"/>
            <a:t>анное</a:t>
          </a:r>
          <a:r>
            <a:rPr lang="en-US" b="1" u="sng"/>
            <a:t> на оценке конкурентоспособности </a:t>
          </a:r>
          <a:r>
            <a:rPr lang="ru-RU" b="1" u="sng"/>
            <a:t>отрасли</a:t>
          </a:r>
          <a:r>
            <a:rPr lang="en-US" b="1" u="sng"/>
            <a:t> в ближайшие </a:t>
          </a:r>
          <a:r>
            <a:rPr lang="ru-RU" b="1" u="sng"/>
            <a:t>5-15</a:t>
          </a:r>
          <a:r>
            <a:rPr lang="en-US" b="1" u="sng"/>
            <a:t> лет, экономическом росте и формировании </a:t>
          </a:r>
          <a:r>
            <a:rPr lang="ru-RU" b="1" u="sng"/>
            <a:t>знаний об </a:t>
          </a:r>
          <a:r>
            <a:rPr lang="en-US" b="1" u="sng"/>
            <a:t>устойчиво</a:t>
          </a:r>
          <a:r>
            <a:rPr lang="ru-RU" b="1" u="sng"/>
            <a:t>м</a:t>
          </a:r>
          <a:r>
            <a:rPr lang="en-US" b="1" u="sng"/>
            <a:t> инвестиционно</a:t>
          </a:r>
          <a:r>
            <a:rPr lang="ru-RU" b="1" u="sng"/>
            <a:t>м</a:t>
          </a:r>
          <a:r>
            <a:rPr lang="en-US" b="1" u="sng"/>
            <a:t> тренд</a:t>
          </a:r>
          <a:r>
            <a:rPr lang="ru-RU" b="1" u="sng"/>
            <a:t>е</a:t>
          </a:r>
          <a:r>
            <a:rPr lang="en-US" b="1" u="sng"/>
            <a:t>.</a:t>
          </a:r>
          <a:endParaRPr lang="ru-RU"/>
        </a:p>
      </dgm:t>
    </dgm:pt>
    <dgm:pt modelId="{EED8C466-AD4E-4E26-9D3B-5FCEEDC3BDDC}" type="parTrans" cxnId="{1A778603-2B5A-4619-8249-8FB2DCDBFE82}">
      <dgm:prSet/>
      <dgm:spPr/>
      <dgm:t>
        <a:bodyPr/>
        <a:lstStyle/>
        <a:p>
          <a:endParaRPr lang="ru-RU"/>
        </a:p>
      </dgm:t>
    </dgm:pt>
    <dgm:pt modelId="{9E75AEE7-A918-4D30-9251-0E96B01BEF1F}" type="sibTrans" cxnId="{1A778603-2B5A-4619-8249-8FB2DCDBFE82}">
      <dgm:prSet/>
      <dgm:spPr/>
      <dgm:t>
        <a:bodyPr/>
        <a:lstStyle/>
        <a:p>
          <a:endParaRPr lang="ru-RU"/>
        </a:p>
      </dgm:t>
    </dgm:pt>
    <dgm:pt modelId="{75ADA6B6-6A83-4005-A390-EE2B5CB6C663}">
      <dgm:prSet/>
      <dgm:spPr/>
      <dgm:t>
        <a:bodyPr/>
        <a:lstStyle/>
        <a:p>
          <a:r>
            <a:rPr lang="ru-RU" b="1" u="sng" dirty="0"/>
            <a:t>4.Создание условий для формирования гармоничной среды, позволяющей оперативно распознавать запросы от </a:t>
          </a:r>
          <a:r>
            <a:rPr lang="en-US" b="1" u="sng" dirty="0"/>
            <a:t>    </a:t>
          </a:r>
          <a:r>
            <a:rPr lang="ru-RU" b="1" u="sng" dirty="0"/>
            <a:t>традиционных и  «новых» отраслей экономики</a:t>
          </a:r>
          <a:endParaRPr lang="ru-RU" dirty="0"/>
        </a:p>
      </dgm:t>
    </dgm:pt>
    <dgm:pt modelId="{37155E01-DD50-4FF6-897F-F22EB164E98C}" type="parTrans" cxnId="{6F3EA765-250F-40F7-BC80-CD3B75304E87}">
      <dgm:prSet/>
      <dgm:spPr/>
      <dgm:t>
        <a:bodyPr/>
        <a:lstStyle/>
        <a:p>
          <a:endParaRPr lang="ru-RU"/>
        </a:p>
      </dgm:t>
    </dgm:pt>
    <dgm:pt modelId="{24AD5E24-7B89-4996-A13F-2A4FE85E83F1}" type="sibTrans" cxnId="{6F3EA765-250F-40F7-BC80-CD3B75304E87}">
      <dgm:prSet/>
      <dgm:spPr/>
      <dgm:t>
        <a:bodyPr/>
        <a:lstStyle/>
        <a:p>
          <a:endParaRPr lang="ru-RU"/>
        </a:p>
      </dgm:t>
    </dgm:pt>
    <dgm:pt modelId="{01803077-F31E-484F-B4C6-FBA3053870E7}">
      <dgm:prSet/>
      <dgm:spPr/>
      <dgm:t>
        <a:bodyPr/>
        <a:lstStyle/>
        <a:p>
          <a:r>
            <a:rPr lang="ru-RU" b="1" u="sng"/>
            <a:t>5. Быстрая и планомерная реакция финансовых институтов совместно с цифровыми передовыми лидерами на переток капиталов и поиск способов реинвестирования их. </a:t>
          </a:r>
          <a:endParaRPr lang="ru-RU"/>
        </a:p>
      </dgm:t>
    </dgm:pt>
    <dgm:pt modelId="{81EAB5A9-C033-4350-BBC8-F9C864A75A23}" type="parTrans" cxnId="{33F03B48-703A-4D94-8B3D-ED69F9B271AC}">
      <dgm:prSet/>
      <dgm:spPr/>
      <dgm:t>
        <a:bodyPr/>
        <a:lstStyle/>
        <a:p>
          <a:endParaRPr lang="ru-RU"/>
        </a:p>
      </dgm:t>
    </dgm:pt>
    <dgm:pt modelId="{55D230A7-4F93-45F9-AA65-532C0A2649EF}" type="sibTrans" cxnId="{33F03B48-703A-4D94-8B3D-ED69F9B271AC}">
      <dgm:prSet/>
      <dgm:spPr/>
      <dgm:t>
        <a:bodyPr/>
        <a:lstStyle/>
        <a:p>
          <a:endParaRPr lang="ru-RU"/>
        </a:p>
      </dgm:t>
    </dgm:pt>
    <dgm:pt modelId="{6399A067-3925-41A3-B7A2-285A8E0914E6}" type="pres">
      <dgm:prSet presAssocID="{4FD65314-5DD6-4AF6-BD20-4B91CA283BB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4636F-FA01-4578-A556-891DE1AE8E5D}" type="pres">
      <dgm:prSet presAssocID="{CDBE84AA-4168-42B7-BFB3-06A7ADFB4297}" presName="circ1" presStyleLbl="vennNode1" presStyleIdx="0" presStyleCnt="6"/>
      <dgm:spPr/>
    </dgm:pt>
    <dgm:pt modelId="{EA548F9F-227F-495B-942A-7E7CC247F3A4}" type="pres">
      <dgm:prSet presAssocID="{CDBE84AA-4168-42B7-BFB3-06A7ADFB42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E2CCE-1EE7-4BA9-8341-2218FA398638}" type="pres">
      <dgm:prSet presAssocID="{E7DE7B9C-89E8-4BB7-89EB-8EB5904F02CB}" presName="circ2" presStyleLbl="vennNode1" presStyleIdx="1" presStyleCnt="6"/>
      <dgm:spPr/>
    </dgm:pt>
    <dgm:pt modelId="{872D35FC-CF25-4017-B5AC-80856EC67ECE}" type="pres">
      <dgm:prSet presAssocID="{E7DE7B9C-89E8-4BB7-89EB-8EB5904F02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C1F36-C47B-4576-9743-289BF0A3FE81}" type="pres">
      <dgm:prSet presAssocID="{6BB22C01-C629-4BF9-9CD2-B950DB787BE4}" presName="circ3" presStyleLbl="vennNode1" presStyleIdx="2" presStyleCnt="6"/>
      <dgm:spPr/>
    </dgm:pt>
    <dgm:pt modelId="{6771FA24-0828-4710-8064-677C0E32B8D5}" type="pres">
      <dgm:prSet presAssocID="{6BB22C01-C629-4BF9-9CD2-B950DB787BE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35FB-1AA0-477B-81C8-C410E7AB73EF}" type="pres">
      <dgm:prSet presAssocID="{02C1ADFE-6BA6-4FAD-973F-46F4D764BACA}" presName="circ4" presStyleLbl="vennNode1" presStyleIdx="3" presStyleCnt="6"/>
      <dgm:spPr/>
    </dgm:pt>
    <dgm:pt modelId="{61C07BA6-3222-4E7D-B525-980C07C905B7}" type="pres">
      <dgm:prSet presAssocID="{02C1ADFE-6BA6-4FAD-973F-46F4D764BAC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064C6-70B7-403A-85E6-D5A5745F042A}" type="pres">
      <dgm:prSet presAssocID="{75ADA6B6-6A83-4005-A390-EE2B5CB6C663}" presName="circ5" presStyleLbl="vennNode1" presStyleIdx="4" presStyleCnt="6"/>
      <dgm:spPr/>
    </dgm:pt>
    <dgm:pt modelId="{3C43BACF-1DA7-414E-9AB3-BD6BB77ACFE1}" type="pres">
      <dgm:prSet presAssocID="{75ADA6B6-6A83-4005-A390-EE2B5CB6C66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4FEB6-8451-4338-AF91-51D57096CE35}" type="pres">
      <dgm:prSet presAssocID="{01803077-F31E-484F-B4C6-FBA3053870E7}" presName="circ6" presStyleLbl="vennNode1" presStyleIdx="5" presStyleCnt="6"/>
      <dgm:spPr/>
    </dgm:pt>
    <dgm:pt modelId="{AC8F14A3-CB21-4708-8113-50C9ED39F96C}" type="pres">
      <dgm:prSet presAssocID="{01803077-F31E-484F-B4C6-FBA3053870E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90206-5C73-4818-B21E-47ECA00E4455}" type="presOf" srcId="{02C1ADFE-6BA6-4FAD-973F-46F4D764BACA}" destId="{61C07BA6-3222-4E7D-B525-980C07C905B7}" srcOrd="0" destOrd="0" presId="urn:microsoft.com/office/officeart/2005/8/layout/venn1"/>
    <dgm:cxn modelId="{1A778603-2B5A-4619-8249-8FB2DCDBFE82}" srcId="{4FD65314-5DD6-4AF6-BD20-4B91CA283BB6}" destId="{02C1ADFE-6BA6-4FAD-973F-46F4D764BACA}" srcOrd="3" destOrd="0" parTransId="{EED8C466-AD4E-4E26-9D3B-5FCEEDC3BDDC}" sibTransId="{9E75AEE7-A918-4D30-9251-0E96B01BEF1F}"/>
    <dgm:cxn modelId="{F8B4930E-E53A-4286-9791-FDC1A994636D}" srcId="{4FD65314-5DD6-4AF6-BD20-4B91CA283BB6}" destId="{6BB22C01-C629-4BF9-9CD2-B950DB787BE4}" srcOrd="2" destOrd="0" parTransId="{CCCB204C-1CE6-47C5-B20D-46D1EC3048A8}" sibTransId="{B8254028-8C6A-4981-8EED-10F308EA2665}"/>
    <dgm:cxn modelId="{80EF73DF-CB6D-426D-BAF6-890F9F7390BA}" type="presOf" srcId="{E7DE7B9C-89E8-4BB7-89EB-8EB5904F02CB}" destId="{872D35FC-CF25-4017-B5AC-80856EC67ECE}" srcOrd="0" destOrd="0" presId="urn:microsoft.com/office/officeart/2005/8/layout/venn1"/>
    <dgm:cxn modelId="{FF5D3CD3-2195-45B0-84DF-97068E6BAA0C}" type="presOf" srcId="{75ADA6B6-6A83-4005-A390-EE2B5CB6C663}" destId="{3C43BACF-1DA7-414E-9AB3-BD6BB77ACFE1}" srcOrd="0" destOrd="0" presId="urn:microsoft.com/office/officeart/2005/8/layout/venn1"/>
    <dgm:cxn modelId="{1A44B5E9-9296-42B3-BC2E-B83151B662D8}" srcId="{4FD65314-5DD6-4AF6-BD20-4B91CA283BB6}" destId="{CDBE84AA-4168-42B7-BFB3-06A7ADFB4297}" srcOrd="0" destOrd="0" parTransId="{83083D5D-2E21-47D3-BA58-3834966A7A10}" sibTransId="{6B4EDE5A-6AA2-4CAA-862D-4801BC1FB0A3}"/>
    <dgm:cxn modelId="{B9D20D57-C2DC-4095-9361-DD8D8BFF2D35}" type="presOf" srcId="{6BB22C01-C629-4BF9-9CD2-B950DB787BE4}" destId="{6771FA24-0828-4710-8064-677C0E32B8D5}" srcOrd="0" destOrd="0" presId="urn:microsoft.com/office/officeart/2005/8/layout/venn1"/>
    <dgm:cxn modelId="{A117792E-86B8-49B4-8CE3-04294A5F8134}" type="presOf" srcId="{4FD65314-5DD6-4AF6-BD20-4B91CA283BB6}" destId="{6399A067-3925-41A3-B7A2-285A8E0914E6}" srcOrd="0" destOrd="0" presId="urn:microsoft.com/office/officeart/2005/8/layout/venn1"/>
    <dgm:cxn modelId="{4E7686BD-8509-4033-808D-250084DF79E0}" type="presOf" srcId="{CDBE84AA-4168-42B7-BFB3-06A7ADFB4297}" destId="{EA548F9F-227F-495B-942A-7E7CC247F3A4}" srcOrd="0" destOrd="0" presId="urn:microsoft.com/office/officeart/2005/8/layout/venn1"/>
    <dgm:cxn modelId="{E84A78C1-E2B8-435F-895D-B62555C9B735}" type="presOf" srcId="{01803077-F31E-484F-B4C6-FBA3053870E7}" destId="{AC8F14A3-CB21-4708-8113-50C9ED39F96C}" srcOrd="0" destOrd="0" presId="urn:microsoft.com/office/officeart/2005/8/layout/venn1"/>
    <dgm:cxn modelId="{6F3EA765-250F-40F7-BC80-CD3B75304E87}" srcId="{4FD65314-5DD6-4AF6-BD20-4B91CA283BB6}" destId="{75ADA6B6-6A83-4005-A390-EE2B5CB6C663}" srcOrd="4" destOrd="0" parTransId="{37155E01-DD50-4FF6-897F-F22EB164E98C}" sibTransId="{24AD5E24-7B89-4996-A13F-2A4FE85E83F1}"/>
    <dgm:cxn modelId="{CBD9275B-CA0C-45BC-87F1-9941E84F2FC6}" srcId="{4FD65314-5DD6-4AF6-BD20-4B91CA283BB6}" destId="{E7DE7B9C-89E8-4BB7-89EB-8EB5904F02CB}" srcOrd="1" destOrd="0" parTransId="{9071188C-D6D4-4B10-A1D7-2346DB64BAA4}" sibTransId="{7CDD55A0-EAEA-4B74-96E1-A878A61FB070}"/>
    <dgm:cxn modelId="{33F03B48-703A-4D94-8B3D-ED69F9B271AC}" srcId="{4FD65314-5DD6-4AF6-BD20-4B91CA283BB6}" destId="{01803077-F31E-484F-B4C6-FBA3053870E7}" srcOrd="5" destOrd="0" parTransId="{81EAB5A9-C033-4350-BBC8-F9C864A75A23}" sibTransId="{55D230A7-4F93-45F9-AA65-532C0A2649EF}"/>
    <dgm:cxn modelId="{0375CEA6-B886-4C25-B32A-8B8F59EA96F7}" type="presParOf" srcId="{6399A067-3925-41A3-B7A2-285A8E0914E6}" destId="{75E4636F-FA01-4578-A556-891DE1AE8E5D}" srcOrd="0" destOrd="0" presId="urn:microsoft.com/office/officeart/2005/8/layout/venn1"/>
    <dgm:cxn modelId="{AB62A3C6-18D6-4928-B3F7-8164FED5FA54}" type="presParOf" srcId="{6399A067-3925-41A3-B7A2-285A8E0914E6}" destId="{EA548F9F-227F-495B-942A-7E7CC247F3A4}" srcOrd="1" destOrd="0" presId="urn:microsoft.com/office/officeart/2005/8/layout/venn1"/>
    <dgm:cxn modelId="{B563B05E-D421-47DA-B033-66B26D47C49B}" type="presParOf" srcId="{6399A067-3925-41A3-B7A2-285A8E0914E6}" destId="{E6EE2CCE-1EE7-4BA9-8341-2218FA398638}" srcOrd="2" destOrd="0" presId="urn:microsoft.com/office/officeart/2005/8/layout/venn1"/>
    <dgm:cxn modelId="{871F304F-5684-4DF2-B2A7-259B6B52E2BD}" type="presParOf" srcId="{6399A067-3925-41A3-B7A2-285A8E0914E6}" destId="{872D35FC-CF25-4017-B5AC-80856EC67ECE}" srcOrd="3" destOrd="0" presId="urn:microsoft.com/office/officeart/2005/8/layout/venn1"/>
    <dgm:cxn modelId="{C3EEA68D-E600-444C-A41A-555EA46F0215}" type="presParOf" srcId="{6399A067-3925-41A3-B7A2-285A8E0914E6}" destId="{252C1F36-C47B-4576-9743-289BF0A3FE81}" srcOrd="4" destOrd="0" presId="urn:microsoft.com/office/officeart/2005/8/layout/venn1"/>
    <dgm:cxn modelId="{EB50A51E-742A-438D-84D2-D64187698FA4}" type="presParOf" srcId="{6399A067-3925-41A3-B7A2-285A8E0914E6}" destId="{6771FA24-0828-4710-8064-677C0E32B8D5}" srcOrd="5" destOrd="0" presId="urn:microsoft.com/office/officeart/2005/8/layout/venn1"/>
    <dgm:cxn modelId="{7E7DEB1A-EFE2-4C90-99ED-EE249103A97E}" type="presParOf" srcId="{6399A067-3925-41A3-B7A2-285A8E0914E6}" destId="{A03235FB-1AA0-477B-81C8-C410E7AB73EF}" srcOrd="6" destOrd="0" presId="urn:microsoft.com/office/officeart/2005/8/layout/venn1"/>
    <dgm:cxn modelId="{638AF829-89C3-4ED1-92A4-2225DA98835B}" type="presParOf" srcId="{6399A067-3925-41A3-B7A2-285A8E0914E6}" destId="{61C07BA6-3222-4E7D-B525-980C07C905B7}" srcOrd="7" destOrd="0" presId="urn:microsoft.com/office/officeart/2005/8/layout/venn1"/>
    <dgm:cxn modelId="{1B262B8F-D341-4095-B668-4A45D9D79932}" type="presParOf" srcId="{6399A067-3925-41A3-B7A2-285A8E0914E6}" destId="{663064C6-70B7-403A-85E6-D5A5745F042A}" srcOrd="8" destOrd="0" presId="urn:microsoft.com/office/officeart/2005/8/layout/venn1"/>
    <dgm:cxn modelId="{7A332728-17E8-41F8-8060-C0355626CE4E}" type="presParOf" srcId="{6399A067-3925-41A3-B7A2-285A8E0914E6}" destId="{3C43BACF-1DA7-414E-9AB3-BD6BB77ACFE1}" srcOrd="9" destOrd="0" presId="urn:microsoft.com/office/officeart/2005/8/layout/venn1"/>
    <dgm:cxn modelId="{E4512537-0365-4512-ABCE-70DD9701AA92}" type="presParOf" srcId="{6399A067-3925-41A3-B7A2-285A8E0914E6}" destId="{5434FEB6-8451-4338-AF91-51D57096CE35}" srcOrd="10" destOrd="0" presId="urn:microsoft.com/office/officeart/2005/8/layout/venn1"/>
    <dgm:cxn modelId="{CD6D8243-C6C2-4C66-9C61-792CFE621F64}" type="presParOf" srcId="{6399A067-3925-41A3-B7A2-285A8E0914E6}" destId="{AC8F14A3-CB21-4708-8113-50C9ED39F96C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26107-4A80-4749-A848-5F7EC3E60EDB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BCF223C-5869-41C8-A27C-9546A88925C2}" type="pres">
      <dgm:prSet presAssocID="{ABB26107-4A80-4749-A848-5F7EC3E60E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9E959-903F-4805-AED9-C5B949D3DADD}" type="pres">
      <dgm:prSet presAssocID="{ABB26107-4A80-4749-A848-5F7EC3E60EDB}" presName="fgShape" presStyleLbl="fgShp" presStyleIdx="0" presStyleCnt="1"/>
      <dgm:spPr/>
    </dgm:pt>
    <dgm:pt modelId="{0B8D5012-4187-4D99-A2B6-6E81738C8493}" type="pres">
      <dgm:prSet presAssocID="{ABB26107-4A80-4749-A848-5F7EC3E60EDB}" presName="linComp" presStyleCnt="0"/>
      <dgm:spPr/>
    </dgm:pt>
  </dgm:ptLst>
  <dgm:cxnLst>
    <dgm:cxn modelId="{30D62B76-065C-486E-B684-2DDEFF7F561F}" type="presOf" srcId="{ABB26107-4A80-4749-A848-5F7EC3E60EDB}" destId="{5BCF223C-5869-41C8-A27C-9546A88925C2}" srcOrd="0" destOrd="0" presId="urn:microsoft.com/office/officeart/2005/8/layout/hList7"/>
    <dgm:cxn modelId="{CE308758-8BF4-423E-A818-8AA3F2B2384F}" type="presParOf" srcId="{5BCF223C-5869-41C8-A27C-9546A88925C2}" destId="{2949E959-903F-4805-AED9-C5B949D3DADD}" srcOrd="0" destOrd="0" presId="urn:microsoft.com/office/officeart/2005/8/layout/hList7"/>
    <dgm:cxn modelId="{A9EAC58E-9EDB-4007-8BDC-ADAEF36B7A5B}" type="presParOf" srcId="{5BCF223C-5869-41C8-A27C-9546A88925C2}" destId="{0B8D5012-4187-4D99-A2B6-6E81738C8493}" srcOrd="1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B2E99-6B48-454A-A47A-FEE7EB661108}">
      <dsp:nvSpPr>
        <dsp:cNvPr id="0" name=""/>
        <dsp:cNvSpPr/>
      </dsp:nvSpPr>
      <dsp:spPr>
        <a:xfrm>
          <a:off x="2404277" y="1833631"/>
          <a:ext cx="4209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1915"/>
              </a:moveTo>
              <a:lnTo>
                <a:pt x="227581" y="121915"/>
              </a:lnTo>
              <a:lnTo>
                <a:pt x="227581" y="45720"/>
              </a:lnTo>
              <a:lnTo>
                <a:pt x="42096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3309" y="1876680"/>
        <a:ext cx="22897" cy="5342"/>
      </dsp:txXfrm>
    </dsp:sp>
    <dsp:sp modelId="{C36B133E-635C-4A3A-9813-3834B7642DC0}">
      <dsp:nvSpPr>
        <dsp:cNvPr id="0" name=""/>
        <dsp:cNvSpPr/>
      </dsp:nvSpPr>
      <dsp:spPr>
        <a:xfrm>
          <a:off x="85733" y="1259444"/>
          <a:ext cx="2320343" cy="1392206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99" tIns="119347" rIns="113699" bIns="11934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err="1">
              <a:highlight>
                <a:srgbClr val="C0C0C0"/>
              </a:highlight>
            </a:rPr>
            <a:t>Процесс</a:t>
          </a:r>
          <a:r>
            <a:rPr lang="en-US" sz="1200" b="1" i="1" kern="1200" dirty="0">
              <a:highlight>
                <a:srgbClr val="C0C0C0"/>
              </a:highlight>
            </a:rPr>
            <a:t> </a:t>
          </a:r>
          <a:r>
            <a:rPr lang="ru-RU" sz="1200" b="1" i="1" kern="1200" dirty="0">
              <a:highlight>
                <a:srgbClr val="C0C0C0"/>
              </a:highlight>
            </a:rPr>
            <a:t>имплементации</a:t>
          </a:r>
          <a:r>
            <a:rPr lang="en-US" sz="1200" b="1" i="1" kern="1200" dirty="0">
              <a:highlight>
                <a:srgbClr val="C0C0C0"/>
              </a:highlight>
            </a:rPr>
            <a:t> </a:t>
          </a:r>
          <a:r>
            <a:rPr lang="en-US" sz="1200" b="1" i="1" kern="1200" dirty="0" err="1">
              <a:highlight>
                <a:srgbClr val="C0C0C0"/>
              </a:highlight>
            </a:rPr>
            <a:t>нового</a:t>
          </a:r>
          <a:r>
            <a:rPr lang="en-US" sz="1200" b="1" i="1" kern="1200" dirty="0">
              <a:highlight>
                <a:srgbClr val="C0C0C0"/>
              </a:highlight>
            </a:rPr>
            <a:t> </a:t>
          </a:r>
          <a:r>
            <a:rPr lang="en-US" sz="1200" b="1" i="1" kern="1200" dirty="0" err="1">
              <a:highlight>
                <a:srgbClr val="C0C0C0"/>
              </a:highlight>
            </a:rPr>
            <a:t>технологического</a:t>
          </a:r>
          <a:r>
            <a:rPr lang="ru-RU" sz="1200" b="1" i="1" kern="1200" dirty="0">
              <a:highlight>
                <a:srgbClr val="C0C0C0"/>
              </a:highlight>
            </a:rPr>
            <a:t> </a:t>
          </a:r>
          <a:r>
            <a:rPr lang="en-US" sz="1200" b="1" i="1" kern="1200" dirty="0">
              <a:highlight>
                <a:srgbClr val="C0C0C0"/>
              </a:highlight>
            </a:rPr>
            <a:t> </a:t>
          </a:r>
          <a:r>
            <a:rPr lang="en-US" sz="1200" b="1" i="1" kern="1200" dirty="0" err="1">
              <a:highlight>
                <a:srgbClr val="C0C0C0"/>
              </a:highlight>
            </a:rPr>
            <a:t>уклада</a:t>
          </a:r>
          <a:r>
            <a:rPr lang="en-US" sz="1200" b="1" i="1" kern="1200" dirty="0">
              <a:highlight>
                <a:srgbClr val="C0C0C0"/>
              </a:highlight>
            </a:rPr>
            <a:t> </a:t>
          </a:r>
          <a:r>
            <a:rPr lang="ru-RU" sz="1200" b="1" i="1" kern="1200" dirty="0">
              <a:highlight>
                <a:srgbClr val="C0C0C0"/>
              </a:highlight>
            </a:rPr>
            <a:t>      </a:t>
          </a:r>
          <a:r>
            <a:rPr lang="ru-RU" sz="1200" i="1" kern="1200" dirty="0">
              <a:highlight>
                <a:srgbClr val="C0C0C0"/>
              </a:highlight>
            </a:rPr>
            <a:t>требует</a:t>
          </a:r>
          <a:r>
            <a:rPr lang="ru-RU" sz="1200" b="1" i="1" kern="1200" dirty="0">
              <a:highlight>
                <a:srgbClr val="C0C0C0"/>
              </a:highlight>
            </a:rPr>
            <a:t> </a:t>
          </a:r>
          <a:r>
            <a:rPr lang="ru-RU" sz="1200" b="1" i="0" kern="1200" dirty="0">
              <a:highlight>
                <a:srgbClr val="C0C0C0"/>
              </a:highlight>
            </a:rPr>
            <a:t>:</a:t>
          </a:r>
          <a:endParaRPr lang="en-US" sz="1200" i="0" kern="1200" dirty="0">
            <a:highlight>
              <a:srgbClr val="C0C0C0"/>
            </a:highlight>
          </a:endParaRPr>
        </a:p>
      </dsp:txBody>
      <dsp:txXfrm>
        <a:off x="85733" y="1259444"/>
        <a:ext cx="2320343" cy="1392206"/>
      </dsp:txXfrm>
    </dsp:sp>
    <dsp:sp modelId="{8CF9FE9D-5697-4FF0-B4B0-09EBAD25C137}">
      <dsp:nvSpPr>
        <dsp:cNvPr id="0" name=""/>
        <dsp:cNvSpPr/>
      </dsp:nvSpPr>
      <dsp:spPr>
        <a:xfrm>
          <a:off x="1163788" y="2573654"/>
          <a:ext cx="2854022" cy="503079"/>
        </a:xfrm>
        <a:custGeom>
          <a:avLst/>
          <a:gdLst/>
          <a:ahLst/>
          <a:cxnLst/>
          <a:rect l="0" t="0" r="0" b="0"/>
          <a:pathLst>
            <a:path>
              <a:moveTo>
                <a:pt x="2854022" y="0"/>
              </a:moveTo>
              <a:lnTo>
                <a:pt x="2854022" y="268639"/>
              </a:lnTo>
              <a:lnTo>
                <a:pt x="0" y="268639"/>
              </a:lnTo>
              <a:lnTo>
                <a:pt x="0" y="50307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8212" y="2822523"/>
        <a:ext cx="145174" cy="5342"/>
      </dsp:txXfrm>
    </dsp:sp>
    <dsp:sp modelId="{B00855E9-5614-4C0A-BF36-CE1F6DDC3811}">
      <dsp:nvSpPr>
        <dsp:cNvPr id="0" name=""/>
        <dsp:cNvSpPr/>
      </dsp:nvSpPr>
      <dsp:spPr>
        <a:xfrm>
          <a:off x="2857639" y="1183248"/>
          <a:ext cx="2320343" cy="13922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99" tIns="119347" rIns="113699" bIns="11934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-определенности с условиями и</a:t>
          </a:r>
          <a:r>
            <a:rPr lang="en-US" sz="1200" kern="1200" dirty="0"/>
            <a:t> </a:t>
          </a:r>
          <a:r>
            <a:rPr lang="en-US" sz="1200" kern="1200" dirty="0" err="1"/>
            <a:t>предпосылк</a:t>
          </a:r>
          <a:r>
            <a:rPr lang="ru-RU" sz="1200" kern="1200" dirty="0" err="1"/>
            <a:t>ами</a:t>
          </a:r>
          <a:r>
            <a:rPr lang="ru-RU" sz="1200" kern="1200" dirty="0"/>
            <a:t> при</a:t>
          </a:r>
          <a:r>
            <a:rPr lang="en-US" sz="1200" kern="1200" dirty="0"/>
            <a:t> </a:t>
          </a:r>
          <a:r>
            <a:rPr lang="en-US" sz="1200" kern="1200" dirty="0" err="1"/>
            <a:t>формировани</a:t>
          </a:r>
          <a:r>
            <a:rPr lang="ru-RU" sz="1200" kern="1200" dirty="0"/>
            <a:t>и</a:t>
          </a:r>
          <a:r>
            <a:rPr lang="en-US" sz="1200" kern="1200" dirty="0"/>
            <a:t> </a:t>
          </a:r>
          <a:r>
            <a:rPr lang="en-US" sz="1200" kern="1200" dirty="0" err="1"/>
            <a:t>основополагающих</a:t>
          </a:r>
          <a:r>
            <a:rPr lang="en-US" sz="1200" kern="1200" dirty="0"/>
            <a:t>( </a:t>
          </a:r>
          <a:r>
            <a:rPr lang="ru-RU" sz="1200" kern="1200" dirty="0"/>
            <a:t>ключевых</a:t>
          </a:r>
          <a:r>
            <a:rPr lang="en-US" sz="1200" kern="1200" dirty="0"/>
            <a:t>) </a:t>
          </a:r>
          <a:r>
            <a:rPr lang="en-US" sz="1200" kern="1200" dirty="0" err="1"/>
            <a:t>решений</a:t>
          </a:r>
          <a:r>
            <a:rPr lang="ru-RU" sz="1200" kern="1200" dirty="0"/>
            <a:t>,</a:t>
          </a:r>
          <a:r>
            <a:rPr lang="en-US" sz="1200" kern="1200" dirty="0"/>
            <a:t> </a:t>
          </a:r>
          <a:r>
            <a:rPr lang="ru-RU" sz="1200" kern="1200" dirty="0"/>
            <a:t>влияющих на</a:t>
          </a:r>
          <a:r>
            <a:rPr lang="en-US" sz="1200" kern="1200" dirty="0"/>
            <a:t> </a:t>
          </a:r>
          <a:r>
            <a:rPr lang="en-US" sz="1200" kern="1200" dirty="0" err="1"/>
            <a:t>последую</a:t>
          </a:r>
          <a:r>
            <a:rPr lang="ru-RU" sz="1200" kern="1200" dirty="0" err="1"/>
            <a:t>щее</a:t>
          </a:r>
          <a:r>
            <a:rPr lang="en-US" sz="1200" kern="1200" dirty="0"/>
            <a:t>  </a:t>
          </a:r>
          <a:r>
            <a:rPr lang="en-US" sz="1200" kern="1200" dirty="0" err="1"/>
            <a:t>развити</a:t>
          </a:r>
          <a:r>
            <a:rPr lang="ru-RU" sz="1200" kern="1200" dirty="0"/>
            <a:t>е</a:t>
          </a:r>
          <a:r>
            <a:rPr lang="en-US" sz="1200" kern="1200" dirty="0"/>
            <a:t> </a:t>
          </a:r>
          <a:r>
            <a:rPr lang="en-US" sz="1200" kern="1200" dirty="0" err="1"/>
            <a:t>экономики</a:t>
          </a:r>
          <a:r>
            <a:rPr lang="en-US" sz="1200" kern="1200" dirty="0"/>
            <a:t>  </a:t>
          </a:r>
          <a:r>
            <a:rPr lang="en-US" sz="1200" kern="1200" dirty="0" err="1"/>
            <a:t>страны</a:t>
          </a:r>
          <a:r>
            <a:rPr lang="en-US" sz="1200" kern="1200" dirty="0"/>
            <a:t> и </a:t>
          </a:r>
          <a:r>
            <a:rPr lang="en-US" sz="1200" kern="1200" dirty="0" err="1"/>
            <a:t>общества</a:t>
          </a:r>
          <a:r>
            <a:rPr lang="en-US" sz="1200" kern="1200" dirty="0"/>
            <a:t>.  </a:t>
          </a:r>
        </a:p>
      </dsp:txBody>
      <dsp:txXfrm>
        <a:off x="2857639" y="1183248"/>
        <a:ext cx="2320343" cy="1392206"/>
      </dsp:txXfrm>
    </dsp:sp>
    <dsp:sp modelId="{45FDA4FA-39FD-49D8-9555-F7FC6156BEB8}">
      <dsp:nvSpPr>
        <dsp:cNvPr id="0" name=""/>
        <dsp:cNvSpPr/>
      </dsp:nvSpPr>
      <dsp:spPr>
        <a:xfrm>
          <a:off x="2322160" y="3759517"/>
          <a:ext cx="5030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07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0358" y="3802565"/>
        <a:ext cx="26683" cy="5342"/>
      </dsp:txXfrm>
    </dsp:sp>
    <dsp:sp modelId="{9690B394-3110-4776-9B23-8508815B2F7E}">
      <dsp:nvSpPr>
        <dsp:cNvPr id="0" name=""/>
        <dsp:cNvSpPr/>
      </dsp:nvSpPr>
      <dsp:spPr>
        <a:xfrm>
          <a:off x="3616" y="3109133"/>
          <a:ext cx="2320343" cy="13922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99" tIns="119347" rIns="113699" bIns="11934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-</a:t>
          </a:r>
          <a:r>
            <a:rPr lang="en-US" sz="1200" kern="1200"/>
            <a:t>юридически</a:t>
          </a:r>
          <a:r>
            <a:rPr lang="ru-RU" sz="1200" kern="1200"/>
            <a:t>е</a:t>
          </a:r>
          <a:r>
            <a:rPr lang="en-US" sz="1200" kern="1200"/>
            <a:t>, технологически</a:t>
          </a:r>
          <a:r>
            <a:rPr lang="ru-RU" sz="1200" kern="1200"/>
            <a:t>е</a:t>
          </a:r>
          <a:r>
            <a:rPr lang="en-US" sz="1200" kern="1200"/>
            <a:t>,  </a:t>
          </a:r>
          <a:r>
            <a:rPr lang="ru-RU" sz="1200" kern="1200"/>
            <a:t>финансовые предпосылки</a:t>
          </a:r>
          <a:endParaRPr lang="en-US" sz="1200" kern="1200"/>
        </a:p>
      </dsp:txBody>
      <dsp:txXfrm>
        <a:off x="3616" y="3109133"/>
        <a:ext cx="2320343" cy="1392206"/>
      </dsp:txXfrm>
    </dsp:sp>
    <dsp:sp modelId="{CAA3396F-EE76-46E9-950E-16A628F609CD}">
      <dsp:nvSpPr>
        <dsp:cNvPr id="0" name=""/>
        <dsp:cNvSpPr/>
      </dsp:nvSpPr>
      <dsp:spPr>
        <a:xfrm>
          <a:off x="1163788" y="4499540"/>
          <a:ext cx="2854022" cy="503079"/>
        </a:xfrm>
        <a:custGeom>
          <a:avLst/>
          <a:gdLst/>
          <a:ahLst/>
          <a:cxnLst/>
          <a:rect l="0" t="0" r="0" b="0"/>
          <a:pathLst>
            <a:path>
              <a:moveTo>
                <a:pt x="2854022" y="0"/>
              </a:moveTo>
              <a:lnTo>
                <a:pt x="2854022" y="268639"/>
              </a:lnTo>
              <a:lnTo>
                <a:pt x="0" y="268639"/>
              </a:lnTo>
              <a:lnTo>
                <a:pt x="0" y="503079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8212" y="4748408"/>
        <a:ext cx="145174" cy="5342"/>
      </dsp:txXfrm>
    </dsp:sp>
    <dsp:sp modelId="{103CF56F-0E95-4ABE-8D43-8A0A9E77BED6}">
      <dsp:nvSpPr>
        <dsp:cNvPr id="0" name=""/>
        <dsp:cNvSpPr/>
      </dsp:nvSpPr>
      <dsp:spPr>
        <a:xfrm>
          <a:off x="2857639" y="3109133"/>
          <a:ext cx="2320343" cy="13922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99" tIns="119347" rIns="113699" bIns="11934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</a:t>
          </a:r>
          <a:r>
            <a:rPr lang="en-US" sz="1200" kern="1200" dirty="0"/>
            <a:t> </a:t>
          </a:r>
          <a:r>
            <a:rPr lang="ru-RU" sz="1200" kern="1200" dirty="0"/>
            <a:t>из них</a:t>
          </a:r>
          <a:r>
            <a:rPr lang="en-US" sz="1200" kern="1200" dirty="0"/>
            <a:t>  </a:t>
          </a:r>
          <a:r>
            <a:rPr lang="en-US" sz="1200" kern="1200" dirty="0" err="1"/>
            <a:t>вытекают</a:t>
          </a:r>
          <a:r>
            <a:rPr lang="ru-RU" sz="1200" kern="1200" dirty="0"/>
            <a:t> расчетные, платежные, стоимостные,</a:t>
          </a:r>
          <a:r>
            <a:rPr lang="en-US" sz="1200" kern="1200" dirty="0"/>
            <a:t> </a:t>
          </a:r>
          <a:r>
            <a:rPr lang="en-US" sz="1200" kern="1200" dirty="0" err="1"/>
            <a:t>инвестиционные</a:t>
          </a:r>
          <a:r>
            <a:rPr lang="ru-RU" sz="1200" kern="1200" dirty="0"/>
            <a:t>  предпосылки</a:t>
          </a:r>
          <a:endParaRPr lang="en-US" sz="1200" kern="1200" dirty="0"/>
        </a:p>
      </dsp:txBody>
      <dsp:txXfrm>
        <a:off x="2857639" y="3109133"/>
        <a:ext cx="2320343" cy="1392206"/>
      </dsp:txXfrm>
    </dsp:sp>
    <dsp:sp modelId="{77E7F294-9237-4F7C-9731-765A46D888DF}">
      <dsp:nvSpPr>
        <dsp:cNvPr id="0" name=""/>
        <dsp:cNvSpPr/>
      </dsp:nvSpPr>
      <dsp:spPr>
        <a:xfrm>
          <a:off x="2322160" y="5685402"/>
          <a:ext cx="5030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07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0358" y="5728451"/>
        <a:ext cx="26683" cy="5342"/>
      </dsp:txXfrm>
    </dsp:sp>
    <dsp:sp modelId="{92362DAD-2CA4-40DA-AD1D-1A9F8ADE8481}">
      <dsp:nvSpPr>
        <dsp:cNvPr id="0" name=""/>
        <dsp:cNvSpPr/>
      </dsp:nvSpPr>
      <dsp:spPr>
        <a:xfrm>
          <a:off x="3616" y="5035019"/>
          <a:ext cx="2320343" cy="13922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99" tIns="119347" rIns="113699" bIns="11934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</a:t>
          </a:r>
          <a:r>
            <a:rPr lang="en-US" sz="1200" kern="1200" dirty="0" err="1"/>
            <a:t>культур</a:t>
          </a:r>
          <a:r>
            <a:rPr lang="ru-RU" sz="1200" kern="1200" dirty="0"/>
            <a:t>но-</a:t>
          </a:r>
          <a:r>
            <a:rPr lang="en-US" sz="1200" kern="1200" dirty="0" err="1"/>
            <a:t>нравственные</a:t>
          </a:r>
          <a:r>
            <a:rPr lang="ru-RU" sz="1200" kern="1200" dirty="0"/>
            <a:t>,  иные условия и неписанные правила </a:t>
          </a:r>
          <a:r>
            <a:rPr lang="en-US" sz="1200" kern="1200" dirty="0" err="1"/>
            <a:t>необходим</a:t>
          </a:r>
          <a:r>
            <a:rPr lang="ru-RU" sz="1200" kern="1200" dirty="0"/>
            <a:t>ость которых  не очевидна</a:t>
          </a:r>
          <a:r>
            <a:rPr lang="en-US" sz="1200" kern="1200" dirty="0"/>
            <a:t> для  </a:t>
          </a:r>
          <a:r>
            <a:rPr lang="en-US" sz="1200" kern="1200" dirty="0" err="1"/>
            <a:t>развития</a:t>
          </a:r>
          <a:r>
            <a:rPr lang="en-US" sz="1200" kern="1200" dirty="0"/>
            <a:t>  </a:t>
          </a:r>
          <a:r>
            <a:rPr lang="ru-RU" sz="1200" kern="1200" dirty="0"/>
            <a:t>отраслей</a:t>
          </a:r>
          <a:r>
            <a:rPr lang="en-US" sz="1200" kern="1200" dirty="0"/>
            <a:t>.</a:t>
          </a:r>
        </a:p>
      </dsp:txBody>
      <dsp:txXfrm>
        <a:off x="3616" y="5035019"/>
        <a:ext cx="2320343" cy="1392206"/>
      </dsp:txXfrm>
    </dsp:sp>
    <dsp:sp modelId="{3AA56E36-DB74-4C70-8F12-932882E73103}">
      <dsp:nvSpPr>
        <dsp:cNvPr id="0" name=""/>
        <dsp:cNvSpPr/>
      </dsp:nvSpPr>
      <dsp:spPr>
        <a:xfrm>
          <a:off x="2857639" y="5035019"/>
          <a:ext cx="2320343" cy="13922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99" tIns="119347" rIns="113699" bIns="11934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-</a:t>
          </a:r>
          <a:r>
            <a:rPr lang="en-US" sz="1200" kern="1200"/>
            <a:t> </a:t>
          </a:r>
          <a:r>
            <a:rPr lang="ru-RU" sz="1200" kern="1200"/>
            <a:t>Т</a:t>
          </a:r>
          <a:r>
            <a:rPr lang="en-US" sz="1200" kern="1200"/>
            <a:t>ребуется безусловное сочетание всех трех сред</a:t>
          </a:r>
          <a:r>
            <a:rPr lang="ru-RU" sz="1200" kern="1200"/>
            <a:t>, ф</a:t>
          </a:r>
          <a:r>
            <a:rPr lang="en-US" sz="1200" kern="1200"/>
            <a:t>ормирующих </a:t>
          </a:r>
          <a:r>
            <a:rPr lang="ru-RU" sz="1200" kern="1200"/>
            <a:t>     необходимые </a:t>
          </a:r>
          <a:r>
            <a:rPr lang="en-US" sz="1200" kern="1200"/>
            <a:t>предпосылки для </a:t>
          </a:r>
          <a:r>
            <a:rPr lang="ru-RU" sz="1200" kern="1200"/>
            <a:t>   </a:t>
          </a:r>
          <a:r>
            <a:rPr lang="en-US" sz="1200" kern="1200"/>
            <a:t>ин</a:t>
          </a:r>
          <a:r>
            <a:rPr lang="ru-RU" sz="1200" kern="1200"/>
            <a:t>в</a:t>
          </a:r>
          <a:r>
            <a:rPr lang="en-US" sz="1200" kern="1200"/>
            <a:t>естиций.</a:t>
          </a:r>
        </a:p>
      </dsp:txBody>
      <dsp:txXfrm>
        <a:off x="2857639" y="5035019"/>
        <a:ext cx="2320343" cy="1392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4636F-FA01-4578-A556-891DE1AE8E5D}">
      <dsp:nvSpPr>
        <dsp:cNvPr id="0" name=""/>
        <dsp:cNvSpPr/>
      </dsp:nvSpPr>
      <dsp:spPr>
        <a:xfrm>
          <a:off x="3940265" y="1173602"/>
          <a:ext cx="1572280" cy="157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548F9F-227F-495B-942A-7E7CC247F3A4}">
      <dsp:nvSpPr>
        <dsp:cNvPr id="0" name=""/>
        <dsp:cNvSpPr/>
      </dsp:nvSpPr>
      <dsp:spPr>
        <a:xfrm>
          <a:off x="3743730" y="0"/>
          <a:ext cx="1965350" cy="10706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743730" y="0"/>
        <a:ext cx="1965350" cy="1070619"/>
      </dsp:txXfrm>
    </dsp:sp>
    <dsp:sp modelId="{E6EE2CCE-1EE7-4BA9-8341-2218FA398638}">
      <dsp:nvSpPr>
        <dsp:cNvPr id="0" name=""/>
        <dsp:cNvSpPr/>
      </dsp:nvSpPr>
      <dsp:spPr>
        <a:xfrm>
          <a:off x="4450601" y="1468277"/>
          <a:ext cx="1572280" cy="157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2D35FC-CF25-4017-B5AC-80856EC67ECE}">
      <dsp:nvSpPr>
        <dsp:cNvPr id="0" name=""/>
        <dsp:cNvSpPr/>
      </dsp:nvSpPr>
      <dsp:spPr>
        <a:xfrm>
          <a:off x="6139492" y="1019637"/>
          <a:ext cx="1862497" cy="11725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u="sng" kern="1200"/>
            <a:t>1. Формировани</a:t>
          </a:r>
          <a:r>
            <a:rPr lang="ru-RU" sz="1000" b="1" u="sng" kern="1200"/>
            <a:t>е </a:t>
          </a:r>
          <a:r>
            <a:rPr lang="en-US" sz="1000" b="1" u="sng" kern="1200"/>
            <a:t>инструментов, обеспечивающих платежную инфраструктуру</a:t>
          </a:r>
          <a:endParaRPr lang="ru-RU" sz="1000" kern="1200"/>
        </a:p>
      </dsp:txBody>
      <dsp:txXfrm>
        <a:off x="6139492" y="1019637"/>
        <a:ext cx="1862497" cy="1172582"/>
      </dsp:txXfrm>
    </dsp:sp>
    <dsp:sp modelId="{252C1F36-C47B-4576-9743-289BF0A3FE81}">
      <dsp:nvSpPr>
        <dsp:cNvPr id="0" name=""/>
        <dsp:cNvSpPr/>
      </dsp:nvSpPr>
      <dsp:spPr>
        <a:xfrm>
          <a:off x="4450601" y="2057627"/>
          <a:ext cx="1572280" cy="157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71FA24-0828-4710-8064-677C0E32B8D5}">
      <dsp:nvSpPr>
        <dsp:cNvPr id="0" name=""/>
        <dsp:cNvSpPr/>
      </dsp:nvSpPr>
      <dsp:spPr>
        <a:xfrm>
          <a:off x="6139492" y="2768314"/>
          <a:ext cx="1862497" cy="13102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u="sng" kern="1200"/>
            <a:t>2.  </a:t>
          </a:r>
          <a:r>
            <a:rPr lang="ru-RU" sz="1000" b="1" u="sng" kern="1200"/>
            <a:t>У</a:t>
          </a:r>
          <a:r>
            <a:rPr lang="en-US" sz="1000" b="1" u="sng" kern="1200"/>
            <a:t>словия накопления денежного капитала, его сохранность и  устойчивость от девальвации</a:t>
          </a:r>
          <a:r>
            <a:rPr lang="ru-RU" sz="1000" b="1" u="sng" kern="1200"/>
            <a:t>,</a:t>
          </a:r>
          <a:r>
            <a:rPr lang="en-US" sz="1000" b="1" u="sng" kern="1200"/>
            <a:t> требует фундаментальных теоретических  решений , выработанных на основе общественно</a:t>
          </a:r>
          <a:r>
            <a:rPr lang="ru-RU" sz="1000" b="1" u="sng" kern="1200"/>
            <a:t>го</a:t>
          </a:r>
          <a:r>
            <a:rPr lang="en-US" sz="1000" b="1" u="sng" kern="1200"/>
            <a:t> компромиса</a:t>
          </a:r>
          <a:r>
            <a:rPr lang="ru-RU" sz="1000" b="1" u="sng" kern="1200"/>
            <a:t> и научного подхода </a:t>
          </a:r>
          <a:endParaRPr lang="ru-RU" sz="1000" kern="1200"/>
        </a:p>
      </dsp:txBody>
      <dsp:txXfrm>
        <a:off x="6139492" y="2768314"/>
        <a:ext cx="1862497" cy="1310233"/>
      </dsp:txXfrm>
    </dsp:sp>
    <dsp:sp modelId="{A03235FB-1AA0-477B-81C8-C410E7AB73EF}">
      <dsp:nvSpPr>
        <dsp:cNvPr id="0" name=""/>
        <dsp:cNvSpPr/>
      </dsp:nvSpPr>
      <dsp:spPr>
        <a:xfrm>
          <a:off x="3940265" y="2352812"/>
          <a:ext cx="1572280" cy="157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C07BA6-3222-4E7D-B525-980C07C905B7}">
      <dsp:nvSpPr>
        <dsp:cNvPr id="0" name=""/>
        <dsp:cNvSpPr/>
      </dsp:nvSpPr>
      <dsp:spPr>
        <a:xfrm>
          <a:off x="3743730" y="4027566"/>
          <a:ext cx="1965350" cy="10706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u="sng" kern="1200"/>
            <a:t>3. </a:t>
          </a:r>
          <a:r>
            <a:rPr lang="ru-RU" sz="1000" b="1" u="sng" kern="1200"/>
            <a:t>Моделирование</a:t>
          </a:r>
          <a:r>
            <a:rPr lang="en-US" sz="1000" b="1" u="sng" kern="1200"/>
            <a:t>, основ</a:t>
          </a:r>
          <a:r>
            <a:rPr lang="ru-RU" sz="1000" b="1" u="sng" kern="1200"/>
            <a:t>анное</a:t>
          </a:r>
          <a:r>
            <a:rPr lang="en-US" sz="1000" b="1" u="sng" kern="1200"/>
            <a:t> на оценке конкурентоспособности </a:t>
          </a:r>
          <a:r>
            <a:rPr lang="ru-RU" sz="1000" b="1" u="sng" kern="1200"/>
            <a:t>отрасли</a:t>
          </a:r>
          <a:r>
            <a:rPr lang="en-US" sz="1000" b="1" u="sng" kern="1200"/>
            <a:t> в ближайшие </a:t>
          </a:r>
          <a:r>
            <a:rPr lang="ru-RU" sz="1000" b="1" u="sng" kern="1200"/>
            <a:t>5-15</a:t>
          </a:r>
          <a:r>
            <a:rPr lang="en-US" sz="1000" b="1" u="sng" kern="1200"/>
            <a:t> лет, экономическом росте и формировании </a:t>
          </a:r>
          <a:r>
            <a:rPr lang="ru-RU" sz="1000" b="1" u="sng" kern="1200"/>
            <a:t>знаний об </a:t>
          </a:r>
          <a:r>
            <a:rPr lang="en-US" sz="1000" b="1" u="sng" kern="1200"/>
            <a:t>устойчиво</a:t>
          </a:r>
          <a:r>
            <a:rPr lang="ru-RU" sz="1000" b="1" u="sng" kern="1200"/>
            <a:t>м</a:t>
          </a:r>
          <a:r>
            <a:rPr lang="en-US" sz="1000" b="1" u="sng" kern="1200"/>
            <a:t> инвестиционно</a:t>
          </a:r>
          <a:r>
            <a:rPr lang="ru-RU" sz="1000" b="1" u="sng" kern="1200"/>
            <a:t>м</a:t>
          </a:r>
          <a:r>
            <a:rPr lang="en-US" sz="1000" b="1" u="sng" kern="1200"/>
            <a:t> тренд</a:t>
          </a:r>
          <a:r>
            <a:rPr lang="ru-RU" sz="1000" b="1" u="sng" kern="1200"/>
            <a:t>е</a:t>
          </a:r>
          <a:r>
            <a:rPr lang="en-US" sz="1000" b="1" u="sng" kern="1200"/>
            <a:t>.</a:t>
          </a:r>
          <a:endParaRPr lang="ru-RU" sz="1000" kern="1200"/>
        </a:p>
      </dsp:txBody>
      <dsp:txXfrm>
        <a:off x="3743730" y="4027566"/>
        <a:ext cx="1965350" cy="1070619"/>
      </dsp:txXfrm>
    </dsp:sp>
    <dsp:sp modelId="{663064C6-70B7-403A-85E6-D5A5745F042A}">
      <dsp:nvSpPr>
        <dsp:cNvPr id="0" name=""/>
        <dsp:cNvSpPr/>
      </dsp:nvSpPr>
      <dsp:spPr>
        <a:xfrm>
          <a:off x="3429929" y="2057627"/>
          <a:ext cx="1572280" cy="157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43BACF-1DA7-414E-9AB3-BD6BB77ACFE1}">
      <dsp:nvSpPr>
        <dsp:cNvPr id="0" name=""/>
        <dsp:cNvSpPr/>
      </dsp:nvSpPr>
      <dsp:spPr>
        <a:xfrm>
          <a:off x="1450820" y="2768314"/>
          <a:ext cx="1862497" cy="13102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 dirty="0"/>
            <a:t>4.Создание условий для формирования гармоничной среды, позволяющей оперативно распознавать запросы от </a:t>
          </a:r>
          <a:r>
            <a:rPr lang="en-US" sz="1000" b="1" u="sng" kern="1200" dirty="0"/>
            <a:t>    </a:t>
          </a:r>
          <a:r>
            <a:rPr lang="ru-RU" sz="1000" b="1" u="sng" kern="1200" dirty="0"/>
            <a:t>традиционных и  «новых» отраслей экономики</a:t>
          </a:r>
          <a:endParaRPr lang="ru-RU" sz="1000" kern="1200" dirty="0"/>
        </a:p>
      </dsp:txBody>
      <dsp:txXfrm>
        <a:off x="1450820" y="2768314"/>
        <a:ext cx="1862497" cy="1310233"/>
      </dsp:txXfrm>
    </dsp:sp>
    <dsp:sp modelId="{5434FEB6-8451-4338-AF91-51D57096CE35}">
      <dsp:nvSpPr>
        <dsp:cNvPr id="0" name=""/>
        <dsp:cNvSpPr/>
      </dsp:nvSpPr>
      <dsp:spPr>
        <a:xfrm>
          <a:off x="3429929" y="1468277"/>
          <a:ext cx="1572280" cy="1572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8F14A3-CB21-4708-8113-50C9ED39F96C}">
      <dsp:nvSpPr>
        <dsp:cNvPr id="0" name=""/>
        <dsp:cNvSpPr/>
      </dsp:nvSpPr>
      <dsp:spPr>
        <a:xfrm>
          <a:off x="1450820" y="1019637"/>
          <a:ext cx="1862497" cy="13102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u="sng" kern="1200"/>
            <a:t>5. Быстрая и планомерная реакция финансовых институтов совместно с цифровыми передовыми лидерами на переток капиталов и поиск способов реинвестирования их. </a:t>
          </a:r>
          <a:endParaRPr lang="ru-RU" sz="1000" kern="1200"/>
        </a:p>
      </dsp:txBody>
      <dsp:txXfrm>
        <a:off x="1450820" y="1019637"/>
        <a:ext cx="1862497" cy="1310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9E959-903F-4805-AED9-C5B949D3DADD}">
      <dsp:nvSpPr>
        <dsp:cNvPr id="0" name=""/>
        <dsp:cNvSpPr/>
      </dsp:nvSpPr>
      <dsp:spPr>
        <a:xfrm>
          <a:off x="2539" y="19430"/>
          <a:ext cx="58420" cy="685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1FCCA31-AE38-4C99-841B-0CEFAA2383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292C74C-8C27-4216-9AA7-0C3FE0D6A1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711AA-3AD5-4A8A-983B-607E9A06117A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141B749-3554-4ABB-A11B-E4AB33915B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38E67F2-820E-47F3-B0C3-D92E265B6E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E251B-999B-4186-85D7-6C533DADD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36A22-AA72-49C0-83D4-27B2C278351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C31D-5A83-4EA0-8654-4617027EF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7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3C31D-5A83-4EA0-8654-4617027EFA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5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3C31D-5A83-4EA0-8654-4617027EFA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2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7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9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8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6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2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6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7B8C96-1047-470A-B698-B18DFE894D4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2BAE-9791-4C9E-84DE-5873A0DA5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7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749913-B120-48A1-BFEA-6CAA4B103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/>
              <a:t>Миссия, задачи, инструменты</a:t>
            </a:r>
            <a:r>
              <a:rPr lang="ru-RU" dirty="0"/>
              <a:t>.</a:t>
            </a:r>
          </a:p>
        </p:txBody>
      </p:sp>
      <p:pic>
        <p:nvPicPr>
          <p:cNvPr id="6" name="Объект 5" descr="Первый ход в шахматах">
            <a:extLst>
              <a:ext uri="{FF2B5EF4-FFF2-40B4-BE49-F238E27FC236}">
                <a16:creationId xmlns="" xmlns:a16="http://schemas.microsoft.com/office/drawing/2014/main" id="{ADA36AAE-1E95-443C-B977-76A0560931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21260"/>
            <a:ext cx="5181600" cy="305380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F8A7B-59F9-457F-A37C-23404C8E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365760"/>
            <a:ext cx="11051458" cy="1325562"/>
          </a:xfrm>
        </p:spPr>
        <p:txBody>
          <a:bodyPr/>
          <a:lstStyle/>
          <a:p>
            <a:r>
              <a:rPr lang="ru-RU" dirty="0"/>
              <a:t>Ассоциация участников финансовых рынков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C5E965-B035-4F59-882B-C69448B81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76" y="2507550"/>
            <a:ext cx="3717702" cy="368052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20703497" lon="21519730" rev="21010525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3720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D5F1EE-9E61-4DE3-9D25-8148B9E0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899" y="365760"/>
            <a:ext cx="4921827" cy="1325562"/>
          </a:xfrm>
        </p:spPr>
        <p:txBody>
          <a:bodyPr anchor="ctr">
            <a:normAutofit/>
          </a:bodyPr>
          <a:lstStyle/>
          <a:p>
            <a:r>
              <a:rPr lang="ru-RU" dirty="0"/>
              <a:t>                           Миссия АУФР</a:t>
            </a:r>
          </a:p>
        </p:txBody>
      </p:sp>
      <p:pic>
        <p:nvPicPr>
          <p:cNvPr id="7" name="Объект 6" descr="Команда гребцов в байдарке на рассвете">
            <a:extLst>
              <a:ext uri="{FF2B5EF4-FFF2-40B4-BE49-F238E27FC236}">
                <a16:creationId xmlns="" xmlns:a16="http://schemas.microsoft.com/office/drawing/2014/main" id="{70AA069E-04F2-4B59-A9C7-B01C340B2E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7931"/>
            <a:ext cx="5181600" cy="3413075"/>
          </a:xfrm>
        </p:spPr>
      </p:pic>
      <p:graphicFrame>
        <p:nvGraphicFramePr>
          <p:cNvPr id="6" name="Объект 2">
            <a:extLst>
              <a:ext uri="{FF2B5EF4-FFF2-40B4-BE49-F238E27FC236}">
                <a16:creationId xmlns="" xmlns:a16="http://schemas.microsoft.com/office/drawing/2014/main" id="{20DAB11F-9DC3-4BEF-B1C2-825C060C92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6834242"/>
              </p:ext>
            </p:extLst>
          </p:nvPr>
        </p:nvGraphicFramePr>
        <p:xfrm>
          <a:off x="845127" y="1"/>
          <a:ext cx="5181600" cy="761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19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95684F-B766-4DBC-B0B0-4ABA83B6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831" y="365760"/>
            <a:ext cx="9519895" cy="1325562"/>
          </a:xfrm>
        </p:spPr>
        <p:txBody>
          <a:bodyPr anchor="ctr">
            <a:normAutofit/>
          </a:bodyPr>
          <a:lstStyle/>
          <a:p>
            <a:r>
              <a:rPr lang="ru-RU" dirty="0"/>
              <a:t>                          Миссия АУФР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5748169-0F41-45C1-ADE1-254DCD65B18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1848703"/>
              </p:ext>
            </p:extLst>
          </p:nvPr>
        </p:nvGraphicFramePr>
        <p:xfrm>
          <a:off x="1876926" y="1202267"/>
          <a:ext cx="9452811" cy="509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2240A3-00D0-4C51-A542-ED7910D5E6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8695" cy="1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2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82DC1-A403-4D81-A224-7DDA5851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Задачи АУФР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1744A9-66DB-404E-AE68-FC3F456AE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27909"/>
            <a:ext cx="8915400" cy="510322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интересов участников ассоциации во взаимоотношениях с административными органами власти при формировании и реализации федеральных, региональных, отраслевых и иных программ.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Оперативное реагирование и выработка на коллективной основе решений , связанных с принятием международных, государственных, региональных юридических актов по поводу функционирования финансовых рынков во взаимоотношении со всеми сегментами экономики.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 обучения, переподготовки, разработка методик и их внедрение в процессе реализации проектов и инвестиционных программ.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функций центра сертификации и компетенций в процессе подтверждения профессиональных стандартов.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коллективных предложений в результате разработки и внедрения положений Национальной технологической инициативы и выполнения Национального проекта Цифровая экономика в разделе внедрения современных систем расчетов на государственном и международном  уровнях.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 обработка информации об участниках рынка на добровольной основе для формирования альтернативных (проверочных) источников данных.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предложений для Банка России, как мегарегулятора рынка, требующих коллективного консенсуса среди его участников.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функцию арбитра , третейского судьи в спорах  между участниками ассоциации и их контрагентами.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объективного, достойного облика менеджеров в глазах потребителей через проведение объективных оценок и публичного голосования.</a:t>
            </a:r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62240A3-00D0-4C51-A542-ED7910D5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8695" cy="18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5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2F281E-7D5B-4CA1-BE07-B26BAAEC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</p:spPr>
        <p:txBody>
          <a:bodyPr anchor="ctr">
            <a:normAutofit/>
          </a:bodyPr>
          <a:lstStyle/>
          <a:p>
            <a:r>
              <a:rPr lang="ru-RU" dirty="0"/>
              <a:t>                     Инструменты АУФР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C085772-C885-47FE-90B8-A308045E0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/>
              <a:t>       1.  Создание постоянно действующих комитетов, обеспечивающих  постоянную связь между передовыми компаниями секторов экономики, технологическими специализированными </a:t>
            </a:r>
            <a:r>
              <a:rPr lang="en-US" sz="1100"/>
              <a:t>IT-</a:t>
            </a:r>
            <a:r>
              <a:rPr lang="ru-RU" sz="1100"/>
              <a:t>лидерами и совокупностью финансовых институтов, посредников.</a:t>
            </a:r>
          </a:p>
          <a:p>
            <a:pPr marL="0" indent="0">
              <a:buNone/>
            </a:pPr>
            <a:endParaRPr lang="ru-RU" sz="1100"/>
          </a:p>
          <a:p>
            <a:pPr marL="0" indent="0">
              <a:buNone/>
            </a:pPr>
            <a:r>
              <a:rPr lang="ru-RU" sz="1100"/>
              <a:t>       2. Формирование дорожной карты развития цифровых решений среди участников ассоциации и разработка универсальных стандартов для технологических и финансовых компаний.</a:t>
            </a:r>
          </a:p>
          <a:p>
            <a:pPr marL="0" indent="0">
              <a:buNone/>
            </a:pPr>
            <a:endParaRPr lang="ru-RU" sz="1100"/>
          </a:p>
          <a:p>
            <a:pPr marL="0" indent="0">
              <a:buNone/>
            </a:pPr>
            <a:r>
              <a:rPr lang="ru-RU" sz="1100"/>
              <a:t>       3. Разработка и сопровождение инвестиционных программ  в области </a:t>
            </a:r>
            <a:r>
              <a:rPr lang="ru-RU" sz="1100" err="1"/>
              <a:t>финтеха</a:t>
            </a:r>
            <a:r>
              <a:rPr lang="ru-RU" sz="1100"/>
              <a:t>, разработка стандартов в области управления рисками в сфере стыка отраслей финансовых решений и </a:t>
            </a:r>
            <a:r>
              <a:rPr lang="ru-RU" sz="1100" err="1"/>
              <a:t>кибербезопасности</a:t>
            </a:r>
            <a:r>
              <a:rPr lang="ru-RU" sz="1100"/>
              <a:t>.</a:t>
            </a:r>
          </a:p>
          <a:p>
            <a:pPr marL="0" indent="0">
              <a:buNone/>
            </a:pPr>
            <a:endParaRPr lang="ru-RU" sz="1100"/>
          </a:p>
          <a:p>
            <a:pPr marL="0" indent="0">
              <a:buNone/>
            </a:pPr>
            <a:r>
              <a:rPr lang="ru-RU" sz="1100"/>
              <a:t>       4. Подготовка обучающих программ и внедрение их  в среде  взаимодействия участников АУФР, разработка профессиональных стандартов, их внедрение для новых специальностей, обеспечение их верификации в  международных  сертификационных центрах.</a:t>
            </a:r>
          </a:p>
          <a:p>
            <a:pPr marL="0" indent="0">
              <a:buNone/>
            </a:pPr>
            <a:r>
              <a:rPr lang="ru-RU" sz="1100"/>
              <a:t>        </a:t>
            </a:r>
          </a:p>
          <a:p>
            <a:pPr marL="0" indent="0">
              <a:buNone/>
            </a:pPr>
            <a:endParaRPr lang="ru-RU" sz="1100"/>
          </a:p>
        </p:txBody>
      </p:sp>
      <p:pic>
        <p:nvPicPr>
          <p:cNvPr id="7" name="Объект 6" descr="Трехмерные каркасы коробок">
            <a:extLst>
              <a:ext uri="{FF2B5EF4-FFF2-40B4-BE49-F238E27FC236}">
                <a16:creationId xmlns="" xmlns:a16="http://schemas.microsoft.com/office/drawing/2014/main" id="{D1E109ED-60E5-46C1-9D3F-CD6105FC4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7691"/>
            <a:ext cx="5181600" cy="3453556"/>
          </a:xfrm>
        </p:spPr>
      </p:pic>
    </p:spTree>
    <p:extLst>
      <p:ext uri="{BB962C8B-B14F-4D97-AF65-F5344CB8AC3E}">
        <p14:creationId xmlns:p14="http://schemas.microsoft.com/office/powerpoint/2010/main" val="19319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BB1C6F-826D-446A-825E-2C2BB760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365760"/>
            <a:ext cx="8362765" cy="1596390"/>
          </a:xfrm>
        </p:spPr>
        <p:txBody>
          <a:bodyPr>
            <a:normAutofit/>
          </a:bodyPr>
          <a:lstStyle/>
          <a:p>
            <a:r>
              <a:rPr lang="ru-RU" dirty="0"/>
              <a:t>              </a:t>
            </a:r>
            <a:r>
              <a:rPr lang="ru-RU" dirty="0" smtClean="0"/>
              <a:t>Ежегодная конференция</a:t>
            </a:r>
            <a:r>
              <a:rPr lang="ru-RU" dirty="0"/>
              <a:t>   АУФР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5548FA-5FCB-45CF-88D6-5DBCE813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905125"/>
            <a:ext cx="10515600" cy="327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1. Утверждение программ развития Ассоциации</a:t>
            </a:r>
          </a:p>
          <a:p>
            <a:pPr marL="0" indent="0">
              <a:buNone/>
            </a:pPr>
            <a:r>
              <a:rPr lang="ru-RU" sz="1400" dirty="0"/>
              <a:t>2.Формирование перспективных направлений развития финансово-технологических решений, разработка рекомендаций и содействие их развитию.</a:t>
            </a:r>
          </a:p>
          <a:p>
            <a:pPr marL="0" indent="0">
              <a:buNone/>
            </a:pPr>
            <a:r>
              <a:rPr lang="ru-RU" sz="1400" dirty="0"/>
              <a:t>3. Оценка перспектив развития рынка труда, подготовка рекомендаций. Разработка программ обучения и организация их функционирования.</a:t>
            </a:r>
          </a:p>
          <a:p>
            <a:pPr marL="0" indent="0">
              <a:buNone/>
            </a:pPr>
            <a:r>
              <a:rPr lang="ru-RU" sz="1400" dirty="0"/>
              <a:t>4. Разработка программ сотрудничества с государственными органами содействия экспорту высокотехнологической продукции и организация их функционирования.</a:t>
            </a:r>
          </a:p>
          <a:p>
            <a:pPr marL="0" indent="0">
              <a:buNone/>
            </a:pPr>
            <a:r>
              <a:rPr lang="ru-RU" sz="1400" dirty="0"/>
              <a:t> 5. Разработка программ сотрудничества с общественными организациями, международными общественными объединениями, неправительственными организациями в области создания гармонизированных правил и выработки традиций, общественно значимых гуманитарных программ ,затрагивающих интересы участников АУФР.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E551BD-1089-4930-9069-A5730F76D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0568" cy="1812758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0DF3F14E-316B-41FF-8B58-DBEBB34E9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95387"/>
              </p:ext>
            </p:extLst>
          </p:nvPr>
        </p:nvGraphicFramePr>
        <p:xfrm flipV="1">
          <a:off x="2032000" y="6138333"/>
          <a:ext cx="63500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34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3A85EB-3B60-4BC5-B319-664E278F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252" y="365760"/>
            <a:ext cx="8922059" cy="1325562"/>
          </a:xfrm>
        </p:spPr>
        <p:txBody>
          <a:bodyPr>
            <a:normAutofit/>
          </a:bodyPr>
          <a:lstStyle/>
          <a:p>
            <a:r>
              <a:rPr lang="ru-RU" dirty="0" smtClean="0"/>
              <a:t>Постоянно  </a:t>
            </a:r>
            <a:r>
              <a:rPr lang="ru-RU" dirty="0"/>
              <a:t>действующие комитеты АУФР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5C7697-8D70-41EE-9193-50FA76BB6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88" y="1893903"/>
            <a:ext cx="9196417" cy="4598126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/>
              <a:t>Финансово-банковский </a:t>
            </a:r>
            <a:r>
              <a:rPr lang="ru-RU" sz="1400" b="1" dirty="0"/>
              <a:t>комитет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Банки; небанковские кредитные организации; кредитные кооперативы; </a:t>
            </a:r>
            <a:r>
              <a:rPr lang="ru-RU" sz="1400" dirty="0" err="1"/>
              <a:t>микрофинансовые</a:t>
            </a:r>
            <a:r>
              <a:rPr lang="ru-RU" sz="1400" dirty="0"/>
              <a:t> кредитные организации; паевые фонды; венчурные фонды; пенсионные фонды; страховые компании; инвестиционные фонды; лизинговые компании; </a:t>
            </a:r>
            <a:r>
              <a:rPr lang="ru-RU" sz="1400" dirty="0" err="1"/>
              <a:t>факторинговые</a:t>
            </a:r>
            <a:r>
              <a:rPr lang="ru-RU" sz="1400" dirty="0"/>
              <a:t> компании; </a:t>
            </a:r>
            <a:r>
              <a:rPr lang="ru-RU" sz="1400" dirty="0" err="1"/>
              <a:t>форфейтинговые</a:t>
            </a:r>
            <a:r>
              <a:rPr lang="ru-RU" sz="1400" dirty="0"/>
              <a:t> компании</a:t>
            </a:r>
            <a:r>
              <a:rPr lang="ru-RU" sz="14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/>
              <a:t>Инвестиционно-аналитический комитет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Консультанты</a:t>
            </a:r>
            <a:r>
              <a:rPr lang="ru-RU" sz="1400" dirty="0"/>
              <a:t>; аудиторы; рейтинговые агентства; компании по управлению </a:t>
            </a:r>
            <a:r>
              <a:rPr lang="ru-RU" sz="1400" dirty="0" smtClean="0"/>
              <a:t>рисками.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международных </a:t>
            </a:r>
            <a:r>
              <a:rPr lang="ru-RU" sz="1400" b="1" dirty="0"/>
              <a:t>и общественных отношений и административного регулирования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Государственные органы; общественные организации; международные организации; благотворительные фонды</a:t>
            </a:r>
            <a:r>
              <a:rPr lang="ru-RU" sz="14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/>
              <a:t>Комитет информационно-коммуникационных технологий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Операторы связи (</a:t>
            </a:r>
            <a:r>
              <a:rPr lang="ru-RU" sz="1400" dirty="0" smtClean="0"/>
              <a:t>линейные, мобильные, виртуальные); </a:t>
            </a:r>
            <a:r>
              <a:rPr lang="ru-RU" sz="1400" dirty="0" err="1"/>
              <a:t>интернет-провайдеры</a:t>
            </a:r>
            <a:r>
              <a:rPr lang="ru-RU" sz="1400" dirty="0"/>
              <a:t>; интернет-магазины;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интернет-</a:t>
            </a:r>
            <a:r>
              <a:rPr lang="ru-RU" sz="1400" dirty="0" err="1" smtClean="0"/>
              <a:t>агрегаторы</a:t>
            </a:r>
            <a:r>
              <a:rPr lang="ru-RU" sz="1400" dirty="0" smtClean="0"/>
              <a:t> </a:t>
            </a:r>
            <a:r>
              <a:rPr lang="ru-RU" sz="1400" dirty="0"/>
              <a:t>услуг; IT-компании; разработчики специализированного программного обеспечения.</a:t>
            </a:r>
            <a:endParaRPr lang="ru-RU" sz="1400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/>
              <a:t>Промышленно-строительный </a:t>
            </a:r>
            <a:r>
              <a:rPr lang="ru-RU" sz="1400" b="1" dirty="0"/>
              <a:t>комитет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Организации строительной отрасли, промышленной отрасли, транспорта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/>
              <a:t>Комитет кадрового развития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Образовательные центры различных отраслей экономики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27D80BE-1B29-479C-89AA-0D8CD4203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8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2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B0D46-A0BB-446A-9E2E-FB92BBE1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49" y="330249"/>
            <a:ext cx="10055710" cy="1325562"/>
          </a:xfrm>
        </p:spPr>
        <p:txBody>
          <a:bodyPr anchor="ctr">
            <a:normAutofit/>
          </a:bodyPr>
          <a:lstStyle/>
          <a:p>
            <a:r>
              <a:rPr lang="ru-RU" dirty="0"/>
              <a:t>            Первые </a:t>
            </a:r>
            <a:r>
              <a:rPr lang="ru-RU" dirty="0" smtClean="0"/>
              <a:t>шаги, куда </a:t>
            </a:r>
            <a:r>
              <a:rPr lang="ru-RU" dirty="0"/>
              <a:t>мы идём…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D3C79D-2A44-49A8-9903-91DEE932F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221" y="1571007"/>
            <a:ext cx="9159423" cy="496665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Создание </a:t>
            </a:r>
            <a:r>
              <a:rPr lang="ru-RU" sz="1400" dirty="0"/>
              <a:t>механизмов  финансовых, телекоммуникационных, </a:t>
            </a:r>
            <a:r>
              <a:rPr lang="en-US" sz="1400" dirty="0"/>
              <a:t>IT-</a:t>
            </a:r>
            <a:r>
              <a:rPr lang="ru-RU" sz="1400" dirty="0"/>
              <a:t>компаний.</a:t>
            </a:r>
          </a:p>
          <a:p>
            <a:endParaRPr lang="ru-RU" sz="1400" dirty="0"/>
          </a:p>
          <a:p>
            <a:r>
              <a:rPr lang="ru-RU" sz="1400" dirty="0" smtClean="0"/>
              <a:t>Внедрение </a:t>
            </a:r>
            <a:r>
              <a:rPr lang="ru-RU" sz="1400" dirty="0"/>
              <a:t>на территории Санкт-Петербурга особого регуляторного режима в области реализации «цифровых» проектов: распределенные реестры, квантовые вычисления, </a:t>
            </a:r>
            <a:r>
              <a:rPr lang="ru-RU" sz="1400" dirty="0" err="1"/>
              <a:t>кибер</a:t>
            </a:r>
            <a:r>
              <a:rPr lang="ru-RU" sz="1400" dirty="0"/>
              <a:t>-безопасность </a:t>
            </a:r>
            <a:r>
              <a:rPr lang="ru-RU" sz="1400" dirty="0" smtClean="0"/>
              <a:t>( </a:t>
            </a:r>
            <a:r>
              <a:rPr lang="en-US" sz="1400" dirty="0"/>
              <a:t>IOT</a:t>
            </a:r>
            <a:r>
              <a:rPr lang="ru-RU" sz="1400" dirty="0"/>
              <a:t>-</a:t>
            </a:r>
            <a:r>
              <a:rPr lang="en-US" sz="1400" dirty="0"/>
              <a:t> </a:t>
            </a:r>
            <a:r>
              <a:rPr lang="ru-RU" sz="1400" dirty="0"/>
              <a:t>функционал, цифровизация финансового рынка).</a:t>
            </a:r>
          </a:p>
          <a:p>
            <a:endParaRPr lang="ru-RU" sz="1400" dirty="0"/>
          </a:p>
          <a:p>
            <a:r>
              <a:rPr lang="ru-RU" sz="1400" dirty="0" smtClean="0"/>
              <a:t>Объединение </a:t>
            </a:r>
            <a:r>
              <a:rPr lang="ru-RU" sz="1400" dirty="0"/>
              <a:t>усилий  специализированных технопарков с </a:t>
            </a:r>
            <a:r>
              <a:rPr lang="en-US" sz="1400" dirty="0" smtClean="0"/>
              <a:t>IT</a:t>
            </a:r>
            <a:r>
              <a:rPr lang="ru-RU" sz="1400" dirty="0" smtClean="0"/>
              <a:t>  </a:t>
            </a:r>
            <a:r>
              <a:rPr lang="ru-RU" sz="1400" dirty="0"/>
              <a:t>и финансовым </a:t>
            </a:r>
            <a:r>
              <a:rPr lang="ru-RU" sz="1400" dirty="0" smtClean="0"/>
              <a:t>сектором 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Городской технопарк, городские кластеры, специальные технологические зоны, федеральные программы и т. д.).</a:t>
            </a:r>
          </a:p>
          <a:p>
            <a:endParaRPr lang="ru-RU" sz="1400" dirty="0"/>
          </a:p>
          <a:p>
            <a:r>
              <a:rPr lang="ru-RU" sz="1400" dirty="0" smtClean="0"/>
              <a:t>Привлечение </a:t>
            </a:r>
            <a:r>
              <a:rPr lang="ru-RU" sz="1400" dirty="0"/>
              <a:t>международных финансовых объединений, специализированных организаций для развития рынка  финансовых услуг, различных платформ,  на базе международных стандартов.</a:t>
            </a:r>
          </a:p>
          <a:p>
            <a:endParaRPr lang="ru-RU" sz="1400" dirty="0"/>
          </a:p>
          <a:p>
            <a:r>
              <a:rPr lang="ru-RU" sz="1400" dirty="0" smtClean="0"/>
              <a:t>Содействие </a:t>
            </a:r>
            <a:r>
              <a:rPr lang="ru-RU" sz="1400" dirty="0"/>
              <a:t>развитию  и распространению в России режимов максимально комфортного  инвестирования в цифровые сегменты экономики и финансовый в особенности.(развитие универсальных платформ, разработка  единых стандартов услуг, продвижение финансовых услуг на мировые рынки совместно с поставщиками ПО и материальных продуктов, подготовка сертифицированных специалистов и специальных учебных программ).</a:t>
            </a:r>
          </a:p>
          <a:p>
            <a:endParaRPr lang="ru-RU" sz="11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27D80BE-1B29-479C-89AA-0D8CD4203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18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758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655</Words>
  <Application>Microsoft Office PowerPoint</Application>
  <PresentationFormat>Произвольный</PresentationFormat>
  <Paragraphs>60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HDOfficeLightV0</vt:lpstr>
      <vt:lpstr>Ассоциация участников финансовых рынков</vt:lpstr>
      <vt:lpstr>                           Миссия АУФР</vt:lpstr>
      <vt:lpstr>                          Миссия АУФР</vt:lpstr>
      <vt:lpstr>                           Задачи АУФР</vt:lpstr>
      <vt:lpstr>                     Инструменты АУФР</vt:lpstr>
      <vt:lpstr>              Ежегодная конференция   АУФР</vt:lpstr>
      <vt:lpstr>Постоянно  действующие комитеты АУФР</vt:lpstr>
      <vt:lpstr>            Первые шаги, куда мы идём…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участников финансовых рынков</dc:title>
  <dc:creator>Юрий Новиков</dc:creator>
  <cp:lastModifiedBy>UTM</cp:lastModifiedBy>
  <cp:revision>11</cp:revision>
  <dcterms:created xsi:type="dcterms:W3CDTF">2020-10-02T06:32:08Z</dcterms:created>
  <dcterms:modified xsi:type="dcterms:W3CDTF">2020-11-12T12:34:10Z</dcterms:modified>
</cp:coreProperties>
</file>